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6858000" type="screen4x3"/>
  <p:notesSz cx="6858000" cy="9144000"/>
  <p:embeddedFontLst>
    <p:embeddedFont>
      <p:font typeface="Times" panose="02020603050405020304" pitchFamily="18" charset="0"/>
      <p:regular r:id="rId52"/>
      <p:bold r:id="rId53"/>
      <p:italic r:id="rId54"/>
      <p:boldItalic r:id="rId55"/>
    </p:embeddedFont>
    <p:embeddedFont>
      <p:font typeface="Tahoma" panose="020B0604030504040204" pitchFamily="3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9554342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072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197" name="Google Shape;1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66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207" name="Google Shape;20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99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222" name="Google Shape;22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063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a:t>
            </a:fld>
            <a:endParaRPr/>
          </a:p>
        </p:txBody>
      </p:sp>
      <p:sp>
        <p:nvSpPr>
          <p:cNvPr id="232" name="Google Shape;23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268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245" name="Google Shape;24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742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261" name="Google Shape;26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78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a:t>
            </a:fld>
            <a:endParaRPr/>
          </a:p>
        </p:txBody>
      </p:sp>
      <p:sp>
        <p:nvSpPr>
          <p:cNvPr id="271" name="Google Shape;27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27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17</a:t>
            </a:fld>
            <a:endParaRPr/>
          </a:p>
        </p:txBody>
      </p:sp>
      <p:sp>
        <p:nvSpPr>
          <p:cNvPr id="282" name="Google Shape;28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671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292" name="Google Shape;29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090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02" name="Google Shape;30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0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35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17" name="Google Shape;31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87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21</a:t>
            </a:fld>
            <a:endParaRPr/>
          </a:p>
        </p:txBody>
      </p:sp>
      <p:sp>
        <p:nvSpPr>
          <p:cNvPr id="333" name="Google Shape;33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251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47" name="Google Shape;34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873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23</a:t>
            </a:fld>
            <a:endParaRPr/>
          </a:p>
        </p:txBody>
      </p:sp>
      <p:sp>
        <p:nvSpPr>
          <p:cNvPr id="362" name="Google Shape;36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190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73" name="Google Shape;37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153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81" name="Google Shape;38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814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90" name="Google Shape;39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51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399" name="Google Shape;3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07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08" name="Google Shape;40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17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17" name="Google Shape;41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8" name="Google Shape;418;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13.#</a:t>
            </a:r>
            <a:endParaRPr/>
          </a:p>
        </p:txBody>
      </p:sp>
      <p:sp>
        <p:nvSpPr>
          <p:cNvPr id="110" name="Google Shape;11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91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32" name="Google Shape;43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393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41" name="Google Shape;44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713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50" name="Google Shape;45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 name="Google Shape;4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341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59" name="Google Shape;45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17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67" name="Google Shape;46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080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75" name="Google Shape;47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82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485" name="Google Shape;48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30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00" name="Google Shape;50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1" name="Google Shape;50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578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15" name="Google Shape;51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18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39</a:t>
            </a:fld>
            <a:endParaRPr/>
          </a:p>
        </p:txBody>
      </p:sp>
      <p:sp>
        <p:nvSpPr>
          <p:cNvPr id="525" name="Google Shape;52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85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13.#</a:t>
            </a: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86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36" name="Google Shape;53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00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46" name="Google Shape;54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09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61" name="Google Shape;56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367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76" name="Google Shape;57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7" name="Google Shape;5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314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44</a:t>
            </a:fld>
            <a:endParaRPr/>
          </a:p>
        </p:txBody>
      </p:sp>
      <p:sp>
        <p:nvSpPr>
          <p:cNvPr id="585" name="Google Shape;58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6" name="Google Shape;58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814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596" name="Google Shape;59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7" name="Google Shape;597;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456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606" name="Google Shape;6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227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47</a:t>
            </a:fld>
            <a:endParaRPr/>
          </a:p>
        </p:txBody>
      </p:sp>
      <p:sp>
        <p:nvSpPr>
          <p:cNvPr id="621" name="Google Shape;62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69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141" name="Google Shape;14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29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151" name="Google Shape;15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 name="Google Shape;15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56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166" name="Google Shape;16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37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174" name="Google Shape;17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258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13.#</a:t>
            </a:r>
            <a:endParaRPr/>
          </a:p>
        </p:txBody>
      </p:sp>
      <p:sp>
        <p:nvSpPr>
          <p:cNvPr id="189" name="Google Shape;18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981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13.</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13</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2925762"/>
            <a:ext cx="3886200" cy="1570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Wired LANs:</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Ethernet</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10</a:t>
            </a:fld>
            <a:endParaRPr/>
          </a:p>
        </p:txBody>
      </p:sp>
      <p:sp>
        <p:nvSpPr>
          <p:cNvPr id="201" name="Google Shape;201;p2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2" name="Google Shape;202;p25"/>
          <p:cNvSpPr txBox="1"/>
          <p:nvPr/>
        </p:nvSpPr>
        <p:spPr>
          <a:xfrm>
            <a:off x="228600" y="406400"/>
            <a:ext cx="5854700"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13-2   STANDARD ETHERNET</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203" name="Google Shape;203;p2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4" name="Google Shape;204;p25"/>
          <p:cNvSpPr txBox="1"/>
          <p:nvPr/>
        </p:nvSpPr>
        <p:spPr>
          <a:xfrm>
            <a:off x="381000" y="1658937"/>
            <a:ext cx="80772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We refer to the original Ethernet technology with the data rate of 10 Mbps as the Standard Ethernet. Although most implementations have moved to other technologies in the Ethernet evolution, there are some features of the Standard Ethernet that have not changed during the evolution. We discuss this standard version first.</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11</a:t>
            </a:fld>
            <a:endParaRPr/>
          </a:p>
        </p:txBody>
      </p:sp>
      <p:sp>
        <p:nvSpPr>
          <p:cNvPr id="211" name="Google Shape;211;p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6" name="Google Shape;216;p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7" name="Google Shape;217;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8" name="Google Shape;218;p26"/>
          <p:cNvSpPr txBox="1"/>
          <p:nvPr/>
        </p:nvSpPr>
        <p:spPr>
          <a:xfrm>
            <a:off x="1143000" y="0"/>
            <a:ext cx="4400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13.2.1  Characteristics</a:t>
            </a:r>
            <a:endParaRPr/>
          </a:p>
        </p:txBody>
      </p:sp>
      <p:sp>
        <p:nvSpPr>
          <p:cNvPr id="219" name="Google Shape;219;p26"/>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Let us first discuss some characteristics of the Standard Ethernet.</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12</a:t>
            </a:fld>
            <a:endParaRPr/>
          </a:p>
        </p:txBody>
      </p:sp>
      <p:sp>
        <p:nvSpPr>
          <p:cNvPr id="226" name="Google Shape;226;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13.3:  </a:t>
            </a:r>
            <a:r>
              <a:rPr lang="en-US" sz="2000" b="1" i="1" u="none">
                <a:solidFill>
                  <a:schemeClr val="dk1"/>
                </a:solidFill>
                <a:latin typeface="Times"/>
                <a:ea typeface="Times"/>
                <a:cs typeface="Times"/>
                <a:sym typeface="Times"/>
              </a:rPr>
              <a:t>Ethernet frame</a:t>
            </a:r>
            <a:endParaRPr/>
          </a:p>
        </p:txBody>
      </p:sp>
      <p:pic>
        <p:nvPicPr>
          <p:cNvPr id="227" name="Google Shape;227;p27"/>
          <p:cNvPicPr preferRelativeResize="0"/>
          <p:nvPr/>
        </p:nvPicPr>
        <p:blipFill rotWithShape="1">
          <a:blip r:embed="rId3">
            <a:alphaModFix/>
          </a:blip>
          <a:srcRect/>
          <a:stretch/>
        </p:blipFill>
        <p:spPr>
          <a:xfrm>
            <a:off x="217487" y="2514600"/>
            <a:ext cx="8697912" cy="1560512"/>
          </a:xfrm>
          <a:prstGeom prst="rect">
            <a:avLst/>
          </a:prstGeom>
          <a:noFill/>
          <a:ln>
            <a:noFill/>
          </a:ln>
        </p:spPr>
      </p:pic>
      <p:pic>
        <p:nvPicPr>
          <p:cNvPr id="228" name="Google Shape;228;p27"/>
          <p:cNvPicPr preferRelativeResize="0"/>
          <p:nvPr/>
        </p:nvPicPr>
        <p:blipFill rotWithShape="1">
          <a:blip r:embed="rId4">
            <a:alphaModFix/>
          </a:blip>
          <a:srcRect/>
          <a:stretch/>
        </p:blipFill>
        <p:spPr>
          <a:xfrm>
            <a:off x="5249862" y="2209800"/>
            <a:ext cx="3055937" cy="793750"/>
          </a:xfrm>
          <a:prstGeom prst="rect">
            <a:avLst/>
          </a:prstGeom>
          <a:noFill/>
          <a:ln>
            <a:noFill/>
          </a:ln>
        </p:spPr>
      </p:pic>
      <p:pic>
        <p:nvPicPr>
          <p:cNvPr id="229" name="Google Shape;229;p27"/>
          <p:cNvPicPr preferRelativeResize="0"/>
          <p:nvPr/>
        </p:nvPicPr>
        <p:blipFill rotWithShape="1">
          <a:blip r:embed="rId5">
            <a:alphaModFix/>
          </a:blip>
          <a:srcRect/>
          <a:stretch/>
        </p:blipFill>
        <p:spPr>
          <a:xfrm>
            <a:off x="668337" y="4267200"/>
            <a:ext cx="8218487" cy="65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28"/>
                                        </p:tgtEl>
                                        <p:attrNameLst>
                                          <p:attrName>style.visibility</p:attrName>
                                        </p:attrNameLst>
                                      </p:cBhvr>
                                      <p:to>
                                        <p:strVal val="visible"/>
                                      </p:to>
                                    </p:set>
                                    <p:anim calcmode="lin" valueType="num">
                                      <p:cBhvr additive="base">
                                        <p:cTn id="11" dur="500"/>
                                        <p:tgtEl>
                                          <p:spTgt spid="228"/>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anim calcmode="lin" valueType="num">
                                      <p:cBhvr additive="base">
                                        <p:cTn id="16" dur="500"/>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28"/>
          <p:cNvSpPr txBox="1"/>
          <p:nvPr/>
        </p:nvSpPr>
        <p:spPr>
          <a:xfrm>
            <a:off x="76200" y="679450"/>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Show how the address 47:20:1B:2E:08:EE is sent out online.</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address is sent left to right, byte by byte; for each byte, it is sent right to left, bit by bit, as shown below:</a:t>
            </a:r>
            <a:endParaRPr/>
          </a:p>
        </p:txBody>
      </p:sp>
      <p:grpSp>
        <p:nvGrpSpPr>
          <p:cNvPr id="236" name="Google Shape;236;p28"/>
          <p:cNvGrpSpPr/>
          <p:nvPr/>
        </p:nvGrpSpPr>
        <p:grpSpPr>
          <a:xfrm>
            <a:off x="0" y="0"/>
            <a:ext cx="9144000" cy="609600"/>
            <a:chOff x="0" y="2448"/>
            <a:chExt cx="5760" cy="384"/>
          </a:xfrm>
        </p:grpSpPr>
        <p:sp>
          <p:nvSpPr>
            <p:cNvPr id="237" name="Google Shape;237;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8" name="Google Shape;238;p2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13.1</a:t>
              </a:r>
              <a:endParaRPr/>
            </a:p>
          </p:txBody>
        </p:sp>
      </p:grpSp>
      <p:grpSp>
        <p:nvGrpSpPr>
          <p:cNvPr id="239" name="Google Shape;239;p28"/>
          <p:cNvGrpSpPr/>
          <p:nvPr/>
        </p:nvGrpSpPr>
        <p:grpSpPr>
          <a:xfrm>
            <a:off x="320675" y="3200400"/>
            <a:ext cx="8412162" cy="1001712"/>
            <a:chOff x="320040" y="3200400"/>
            <a:chExt cx="8412480" cy="1001124"/>
          </a:xfrm>
        </p:grpSpPr>
        <p:pic>
          <p:nvPicPr>
            <p:cNvPr id="240" name="Google Shape;240;p28"/>
            <p:cNvPicPr preferRelativeResize="0"/>
            <p:nvPr/>
          </p:nvPicPr>
          <p:blipFill rotWithShape="1">
            <a:blip r:embed="rId3">
              <a:alphaModFix/>
            </a:blip>
            <a:srcRect/>
            <a:stretch/>
          </p:blipFill>
          <p:spPr>
            <a:xfrm>
              <a:off x="424356" y="3200400"/>
              <a:ext cx="8142888" cy="1001124"/>
            </a:xfrm>
            <a:prstGeom prst="rect">
              <a:avLst/>
            </a:prstGeom>
            <a:noFill/>
            <a:ln>
              <a:noFill/>
            </a:ln>
          </p:spPr>
        </p:pic>
        <p:sp>
          <p:nvSpPr>
            <p:cNvPr id="241" name="Google Shape;241;p28"/>
            <p:cNvSpPr txBox="1"/>
            <p:nvPr/>
          </p:nvSpPr>
          <p:spPr>
            <a:xfrm>
              <a:off x="320040" y="3276600"/>
              <a:ext cx="8412480" cy="91440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242" name="Google Shape;242;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13</a:t>
            </a:fld>
            <a:endParaRPr/>
          </a:p>
        </p:txBody>
      </p:sp>
      <p:sp>
        <p:nvSpPr>
          <p:cNvPr id="2" name="TextBox 1"/>
          <p:cNvSpPr txBox="1"/>
          <p:nvPr/>
        </p:nvSpPr>
        <p:spPr>
          <a:xfrm>
            <a:off x="1905000" y="4495800"/>
            <a:ext cx="3892412" cy="1323439"/>
          </a:xfrm>
          <a:prstGeom prst="rect">
            <a:avLst/>
          </a:prstGeom>
          <a:noFill/>
        </p:spPr>
        <p:txBody>
          <a:bodyPr wrap="none" rtlCol="0">
            <a:spAutoFit/>
          </a:bodyPr>
          <a:lstStyle/>
          <a:p>
            <a:r>
              <a:rPr lang="en-US" sz="2000" dirty="0" smtClean="0"/>
              <a:t>4=0100</a:t>
            </a:r>
          </a:p>
          <a:p>
            <a:r>
              <a:rPr lang="en-US" sz="2000" dirty="0" smtClean="0"/>
              <a:t>7=0111</a:t>
            </a:r>
          </a:p>
          <a:p>
            <a:r>
              <a:rPr lang="en-US" sz="2000" dirty="0" smtClean="0"/>
              <a:t>So 47= 01000111</a:t>
            </a:r>
          </a:p>
          <a:p>
            <a:r>
              <a:rPr lang="en-US" sz="2000" dirty="0" smtClean="0"/>
              <a:t>Transmitted = reverse of </a:t>
            </a:r>
            <a:r>
              <a:rPr lang="en-US" sz="2000" dirty="0" err="1" smtClean="0"/>
              <a:t>Binarys</a:t>
            </a:r>
            <a:endParaRPr lang="en-IN"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14</a:t>
            </a:fld>
            <a:endParaRPr/>
          </a:p>
        </p:txBody>
      </p:sp>
      <p:sp>
        <p:nvSpPr>
          <p:cNvPr id="249" name="Google Shape;249;p2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0" name="Google Shape;250;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1" name="Google Shape;251;p2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2" name="Google Shape;252;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3" name="Google Shape;253;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4" name="Google Shape;254;p2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5" name="Google Shape;255;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6" name="Google Shape;256;p29"/>
          <p:cNvSpPr txBox="1"/>
          <p:nvPr/>
        </p:nvSpPr>
        <p:spPr>
          <a:xfrm>
            <a:off x="1143000" y="0"/>
            <a:ext cx="3663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13.2.2  Addressing</a:t>
            </a:r>
            <a:endParaRPr/>
          </a:p>
        </p:txBody>
      </p:sp>
      <p:sp>
        <p:nvSpPr>
          <p:cNvPr id="257" name="Google Shape;257;p29"/>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Each station on an Ethernet network (such as a PC, workstation, or printer) has its own network interface card (NIC). The NIC fits inside the station and provides the station with a link-layer address. The Ethernet address is 6 bytes (48 bits), normally written in hexadecimal notation, with a colon between the bytes. For example, the following shows an Ethernet MAC address:</a:t>
            </a:r>
            <a:endParaRPr/>
          </a:p>
        </p:txBody>
      </p:sp>
      <p:pic>
        <p:nvPicPr>
          <p:cNvPr id="258" name="Google Shape;258;p29"/>
          <p:cNvPicPr preferRelativeResize="0"/>
          <p:nvPr/>
        </p:nvPicPr>
        <p:blipFill rotWithShape="1">
          <a:blip r:embed="rId3">
            <a:alphaModFix/>
          </a:blip>
          <a:srcRect/>
          <a:stretch/>
        </p:blipFill>
        <p:spPr>
          <a:xfrm>
            <a:off x="2270125" y="5105400"/>
            <a:ext cx="4572000" cy="7429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15</a:t>
            </a:fld>
            <a:endParaRPr/>
          </a:p>
        </p:txBody>
      </p:sp>
      <p:sp>
        <p:nvSpPr>
          <p:cNvPr id="265" name="Google Shape;265;p3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13.4:  </a:t>
            </a:r>
            <a:r>
              <a:rPr lang="en-US" sz="2000" b="1" i="1" u="none">
                <a:solidFill>
                  <a:schemeClr val="dk1"/>
                </a:solidFill>
                <a:latin typeface="Times"/>
                <a:ea typeface="Times"/>
                <a:cs typeface="Times"/>
                <a:sym typeface="Times"/>
              </a:rPr>
              <a:t>Unicast and multicast addresses</a:t>
            </a:r>
            <a:endParaRPr/>
          </a:p>
        </p:txBody>
      </p:sp>
      <p:pic>
        <p:nvPicPr>
          <p:cNvPr id="266" name="Google Shape;266;p30"/>
          <p:cNvPicPr preferRelativeResize="0"/>
          <p:nvPr/>
        </p:nvPicPr>
        <p:blipFill rotWithShape="1">
          <a:blip r:embed="rId3">
            <a:alphaModFix/>
          </a:blip>
          <a:srcRect/>
          <a:stretch/>
        </p:blipFill>
        <p:spPr>
          <a:xfrm>
            <a:off x="560387" y="3378200"/>
            <a:ext cx="8050212" cy="812800"/>
          </a:xfrm>
          <a:prstGeom prst="rect">
            <a:avLst/>
          </a:prstGeom>
          <a:noFill/>
          <a:ln>
            <a:noFill/>
          </a:ln>
        </p:spPr>
      </p:pic>
      <p:pic>
        <p:nvPicPr>
          <p:cNvPr id="267" name="Google Shape;267;p30"/>
          <p:cNvPicPr preferRelativeResize="0"/>
          <p:nvPr/>
        </p:nvPicPr>
        <p:blipFill rotWithShape="1">
          <a:blip r:embed="rId4">
            <a:alphaModFix/>
          </a:blip>
          <a:srcRect/>
          <a:stretch/>
        </p:blipFill>
        <p:spPr>
          <a:xfrm>
            <a:off x="766762" y="1981200"/>
            <a:ext cx="3119437" cy="552450"/>
          </a:xfrm>
          <a:prstGeom prst="rect">
            <a:avLst/>
          </a:prstGeom>
          <a:noFill/>
          <a:ln>
            <a:noFill/>
          </a:ln>
        </p:spPr>
      </p:pic>
      <p:cxnSp>
        <p:nvCxnSpPr>
          <p:cNvPr id="268" name="Google Shape;268;p30"/>
          <p:cNvCxnSpPr/>
          <p:nvPr/>
        </p:nvCxnSpPr>
        <p:spPr>
          <a:xfrm>
            <a:off x="2362200" y="2514600"/>
            <a:ext cx="0" cy="971550"/>
          </a:xfrm>
          <a:prstGeom prst="straightConnector1">
            <a:avLst/>
          </a:prstGeom>
          <a:noFill/>
          <a:ln w="28575" cap="flat" cmpd="sng">
            <a:solidFill>
              <a:schemeClr val="dk1"/>
            </a:solidFill>
            <a:prstDash val="solid"/>
            <a:miter lim="800000"/>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67"/>
                                        </p:tgtEl>
                                        <p:attrNameLst>
                                          <p:attrName>style.visibility</p:attrName>
                                        </p:attrNameLst>
                                      </p:cBhvr>
                                      <p:to>
                                        <p:strVal val="visible"/>
                                      </p:to>
                                    </p:set>
                                    <p:anim calcmode="lin" valueType="num">
                                      <p:cBhvr additive="base">
                                        <p:cTn id="12" dur="500"/>
                                        <p:tgtEl>
                                          <p:spTgt spid="267"/>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p:tgtEl>
                                          <p:spTgt spid="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31"/>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Define the type of the following destination addresses:</a:t>
            </a:r>
            <a:endParaRPr/>
          </a:p>
          <a:p>
            <a:pPr marL="0" marR="0" lvl="0" indent="-177800" algn="just" rtl="0">
              <a:lnSpc>
                <a:spcPct val="100000"/>
              </a:lnSpc>
              <a:spcBef>
                <a:spcPts val="0"/>
              </a:spcBef>
              <a:spcAft>
                <a:spcPts val="0"/>
              </a:spcAft>
              <a:buClr>
                <a:schemeClr val="dk1"/>
              </a:buClr>
              <a:buSzPts val="2800"/>
              <a:buFont typeface="Courier New"/>
              <a:buAutoNum type="alphaLcPeriod"/>
            </a:pPr>
            <a:r>
              <a:rPr lang="en-US" sz="2800" b="1" i="0" u="none">
                <a:solidFill>
                  <a:schemeClr val="dk1"/>
                </a:solidFill>
                <a:latin typeface="Courier New"/>
                <a:ea typeface="Courier New"/>
                <a:cs typeface="Courier New"/>
                <a:sym typeface="Courier New"/>
              </a:rPr>
              <a:t>4A:30:10:21:10:1A</a:t>
            </a:r>
            <a:endParaRPr/>
          </a:p>
          <a:p>
            <a:pPr marL="0" marR="0" lvl="0" indent="-177800" algn="just" rtl="0">
              <a:lnSpc>
                <a:spcPct val="100000"/>
              </a:lnSpc>
              <a:spcBef>
                <a:spcPts val="0"/>
              </a:spcBef>
              <a:spcAft>
                <a:spcPts val="0"/>
              </a:spcAft>
              <a:buClr>
                <a:schemeClr val="dk1"/>
              </a:buClr>
              <a:buSzPts val="2800"/>
              <a:buFont typeface="Courier New"/>
              <a:buAutoNum type="alphaLcPeriod"/>
            </a:pPr>
            <a:r>
              <a:rPr lang="en-US" sz="2800" b="1" i="0" u="none">
                <a:solidFill>
                  <a:schemeClr val="dk1"/>
                </a:solidFill>
                <a:latin typeface="Courier New"/>
                <a:ea typeface="Courier New"/>
                <a:cs typeface="Courier New"/>
                <a:sym typeface="Courier New"/>
              </a:rPr>
              <a:t>47:20:1B:2E:08:EE</a:t>
            </a:r>
            <a:endParaRPr/>
          </a:p>
          <a:p>
            <a:pPr marL="0" marR="0" lvl="0" indent="-177800" algn="just" rtl="0">
              <a:lnSpc>
                <a:spcPct val="100000"/>
              </a:lnSpc>
              <a:spcBef>
                <a:spcPts val="0"/>
              </a:spcBef>
              <a:spcAft>
                <a:spcPts val="0"/>
              </a:spcAft>
              <a:buClr>
                <a:schemeClr val="dk1"/>
              </a:buClr>
              <a:buSzPts val="2800"/>
              <a:buFont typeface="Courier New"/>
              <a:buAutoNum type="alphaLcPeriod"/>
            </a:pPr>
            <a:r>
              <a:rPr lang="en-US" sz="2800" b="1" i="0" u="none">
                <a:solidFill>
                  <a:schemeClr val="dk1"/>
                </a:solidFill>
                <a:latin typeface="Courier New"/>
                <a:ea typeface="Courier New"/>
                <a:cs typeface="Courier New"/>
                <a:sym typeface="Courier New"/>
              </a:rPr>
              <a:t>FF:FF:FF:FF:FF:FF</a:t>
            </a:r>
            <a:endParaRPr/>
          </a:p>
        </p:txBody>
      </p:sp>
      <p:grpSp>
        <p:nvGrpSpPr>
          <p:cNvPr id="275" name="Google Shape;275;p31"/>
          <p:cNvGrpSpPr/>
          <p:nvPr/>
        </p:nvGrpSpPr>
        <p:grpSpPr>
          <a:xfrm>
            <a:off x="0" y="0"/>
            <a:ext cx="9144000" cy="609600"/>
            <a:chOff x="0" y="2448"/>
            <a:chExt cx="5760" cy="384"/>
          </a:xfrm>
        </p:grpSpPr>
        <p:sp>
          <p:nvSpPr>
            <p:cNvPr id="276" name="Google Shape;276;p3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7" name="Google Shape;277;p31"/>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13.2</a:t>
              </a:r>
              <a:endParaRPr/>
            </a:p>
          </p:txBody>
        </p:sp>
      </p:grpSp>
      <p:sp>
        <p:nvSpPr>
          <p:cNvPr id="278" name="Google Shape;278;p31"/>
          <p:cNvSpPr txBox="1"/>
          <p:nvPr/>
        </p:nvSpPr>
        <p:spPr>
          <a:xfrm>
            <a:off x="228600" y="29083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To find the type of the address, we need to look at the second hexadecimal digit from the left. If it is even, the address is unicast. If it is odd, the address is multicast. If all digits are Fs, the address is broadcast. Therefore, we have the following:</a:t>
            </a:r>
            <a:endParaRPr/>
          </a:p>
        </p:txBody>
      </p:sp>
      <p:sp>
        <p:nvSpPr>
          <p:cNvPr id="279" name="Google Shape;279;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p:cTn id="7" dur="500"/>
                                        <p:tgtEl>
                                          <p:spTgt spid="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xEl>
                                              <p:pRg st="1" end="1"/>
                                            </p:txEl>
                                          </p:spTgt>
                                        </p:tgtEl>
                                        <p:attrNameLst>
                                          <p:attrName>style.visibility</p:attrName>
                                        </p:attrNameLst>
                                      </p:cBhvr>
                                      <p:to>
                                        <p:strVal val="visible"/>
                                      </p:to>
                                    </p:set>
                                    <p:animEffect transition="in" filter="fade">
                                      <p:cBhvr>
                                        <p:cTn id="12" dur="500"/>
                                        <p:tgtEl>
                                          <p:spTgt spid="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Effect transition="in" filter="fade">
                                      <p:cBhvr>
                                        <p:cTn id="17" dur="500"/>
                                        <p:tgtEl>
                                          <p:spTgt spid="2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xEl>
                                              <p:pRg st="3" end="3"/>
                                            </p:txEl>
                                          </p:spTgt>
                                        </p:tgtEl>
                                        <p:attrNameLst>
                                          <p:attrName>style.visibility</p:attrName>
                                        </p:attrNameLst>
                                      </p:cBhvr>
                                      <p:to>
                                        <p:strVal val="visible"/>
                                      </p:to>
                                    </p:set>
                                    <p:animEffect transition="in" filter="fade">
                                      <p:cBhvr>
                                        <p:cTn id="22" dur="500"/>
                                        <p:tgtEl>
                                          <p:spTgt spid="2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fade">
                                      <p:cBhvr>
                                        <p:cTn id="27"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grpSp>
        <p:nvGrpSpPr>
          <p:cNvPr id="285" name="Google Shape;285;p32"/>
          <p:cNvGrpSpPr/>
          <p:nvPr/>
        </p:nvGrpSpPr>
        <p:grpSpPr>
          <a:xfrm>
            <a:off x="0" y="0"/>
            <a:ext cx="9144000" cy="609600"/>
            <a:chOff x="0" y="2448"/>
            <a:chExt cx="5760" cy="384"/>
          </a:xfrm>
        </p:grpSpPr>
        <p:sp>
          <p:nvSpPr>
            <p:cNvPr id="286" name="Google Shape;286;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87" name="Google Shape;287;p32"/>
            <p:cNvSpPr txBox="1"/>
            <p:nvPr/>
          </p:nvSpPr>
          <p:spPr>
            <a:xfrm>
              <a:off x="0" y="2448"/>
              <a:ext cx="3454"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13.2 (continued)</a:t>
              </a:r>
              <a:endParaRPr/>
            </a:p>
          </p:txBody>
        </p:sp>
      </p:grpSp>
      <p:sp>
        <p:nvSpPr>
          <p:cNvPr id="288" name="Google Shape;288;p32"/>
          <p:cNvSpPr txBox="1"/>
          <p:nvPr/>
        </p:nvSpPr>
        <p:spPr>
          <a:xfrm>
            <a:off x="228600" y="7620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a. </a:t>
            </a:r>
            <a:r>
              <a:rPr lang="en-US" sz="2800" b="0" i="0" u="none">
                <a:solidFill>
                  <a:schemeClr val="dk1"/>
                </a:solidFill>
                <a:latin typeface="Times New Roman"/>
                <a:ea typeface="Times New Roman"/>
                <a:cs typeface="Times New Roman"/>
                <a:sym typeface="Times New Roman"/>
              </a:rPr>
              <a:t>This is a unicast address because A in binary is 1010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(even).</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This is a multicast address because 7 in binary is 0111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(odd).</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c.  </a:t>
            </a:r>
            <a:r>
              <a:rPr lang="en-US" sz="2800" b="0" i="0" u="none">
                <a:solidFill>
                  <a:schemeClr val="dk1"/>
                </a:solidFill>
                <a:latin typeface="Times New Roman"/>
                <a:ea typeface="Times New Roman"/>
                <a:cs typeface="Times New Roman"/>
                <a:sym typeface="Times New Roman"/>
              </a:rPr>
              <a:t>This is a broadcast address because all digits are Fs in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hexadecimal.</a:t>
            </a:r>
            <a:endParaRPr/>
          </a:p>
        </p:txBody>
      </p:sp>
      <p:sp>
        <p:nvSpPr>
          <p:cNvPr id="289" name="Google Shape;289;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18</a:t>
            </a:fld>
            <a:endParaRPr/>
          </a:p>
        </p:txBody>
      </p:sp>
      <p:sp>
        <p:nvSpPr>
          <p:cNvPr id="296" name="Google Shape;296;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13.5:  </a:t>
            </a:r>
            <a:r>
              <a:rPr lang="en-US" sz="2000" b="1" i="1" u="none">
                <a:solidFill>
                  <a:schemeClr val="dk1"/>
                </a:solidFill>
                <a:latin typeface="Times"/>
                <a:ea typeface="Times"/>
                <a:cs typeface="Times"/>
                <a:sym typeface="Times"/>
              </a:rPr>
              <a:t>Implementation of standard Ethernet</a:t>
            </a:r>
            <a:endParaRPr/>
          </a:p>
        </p:txBody>
      </p:sp>
      <p:pic>
        <p:nvPicPr>
          <p:cNvPr id="297" name="Google Shape;297;p33"/>
          <p:cNvPicPr preferRelativeResize="0"/>
          <p:nvPr/>
        </p:nvPicPr>
        <p:blipFill rotWithShape="1">
          <a:blip r:embed="rId3">
            <a:alphaModFix/>
          </a:blip>
          <a:srcRect/>
          <a:stretch/>
        </p:blipFill>
        <p:spPr>
          <a:xfrm>
            <a:off x="304800" y="1131887"/>
            <a:ext cx="7523162" cy="1992312"/>
          </a:xfrm>
          <a:prstGeom prst="rect">
            <a:avLst/>
          </a:prstGeom>
          <a:noFill/>
          <a:ln>
            <a:noFill/>
          </a:ln>
        </p:spPr>
      </p:pic>
      <p:pic>
        <p:nvPicPr>
          <p:cNvPr id="298" name="Google Shape;298;p33"/>
          <p:cNvPicPr preferRelativeResize="0"/>
          <p:nvPr/>
        </p:nvPicPr>
        <p:blipFill rotWithShape="1">
          <a:blip r:embed="rId4">
            <a:alphaModFix/>
          </a:blip>
          <a:srcRect/>
          <a:stretch/>
        </p:blipFill>
        <p:spPr>
          <a:xfrm>
            <a:off x="304800" y="3276600"/>
            <a:ext cx="5586412" cy="2962275"/>
          </a:xfrm>
          <a:prstGeom prst="rect">
            <a:avLst/>
          </a:prstGeom>
          <a:noFill/>
          <a:ln>
            <a:noFill/>
          </a:ln>
        </p:spPr>
      </p:pic>
      <p:pic>
        <p:nvPicPr>
          <p:cNvPr id="299" name="Google Shape;299;p33"/>
          <p:cNvPicPr preferRelativeResize="0"/>
          <p:nvPr/>
        </p:nvPicPr>
        <p:blipFill rotWithShape="1">
          <a:blip r:embed="rId5">
            <a:alphaModFix/>
          </a:blip>
          <a:srcRect/>
          <a:stretch/>
        </p:blipFill>
        <p:spPr>
          <a:xfrm>
            <a:off x="6161087" y="3168650"/>
            <a:ext cx="2343150" cy="262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fade">
                                      <p:cBhvr>
                                        <p:cTn id="15"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19</a:t>
            </a:fld>
            <a:endParaRPr/>
          </a:p>
        </p:txBody>
      </p:sp>
      <p:sp>
        <p:nvSpPr>
          <p:cNvPr id="306" name="Google Shape;306;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7" name="Google Shape;307;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8" name="Google Shape;308;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9" name="Google Shape;309;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0" name="Google Shape;310;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1" name="Google Shape;311;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2" name="Google Shape;312;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3" name="Google Shape;313;p34"/>
          <p:cNvSpPr txBox="1"/>
          <p:nvPr/>
        </p:nvSpPr>
        <p:spPr>
          <a:xfrm>
            <a:off x="1143000" y="0"/>
            <a:ext cx="4387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13.2.3  Access Method</a:t>
            </a:r>
            <a:endParaRPr/>
          </a:p>
        </p:txBody>
      </p:sp>
      <p:sp>
        <p:nvSpPr>
          <p:cNvPr id="314" name="Google Shape;314;p34"/>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Since the network that uses the standard Ethernet protocol is a broadcast network, we need to use an access method to control access to the sharing medium. The standard Ethernet chose CSMA/CD with 1-persistent method, discussed earlier in Chapter 12, Section 13.3. Let us use a scenario to see how this method works for the Ethernet protocol.</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5: Outline</a:t>
            </a:r>
            <a:endParaRPr/>
          </a:p>
        </p:txBody>
      </p:sp>
      <p:sp>
        <p:nvSpPr>
          <p:cNvPr id="103" name="Google Shape;103;p17"/>
          <p:cNvSpPr txBox="1"/>
          <p:nvPr/>
        </p:nvSpPr>
        <p:spPr>
          <a:xfrm>
            <a:off x="152400" y="10668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13.1  </a:t>
            </a:r>
            <a:r>
              <a:rPr lang="en-US" sz="3200" b="1" i="1" u="none">
                <a:solidFill>
                  <a:srgbClr val="0000CC"/>
                </a:solidFill>
                <a:latin typeface="Times"/>
                <a:ea typeface="Times"/>
                <a:cs typeface="Times"/>
                <a:sym typeface="Times"/>
              </a:rPr>
              <a:t>ETHERNET PROTOCOL</a:t>
            </a:r>
            <a:endParaRPr/>
          </a:p>
        </p:txBody>
      </p:sp>
      <p:sp>
        <p:nvSpPr>
          <p:cNvPr id="104" name="Google Shape;104;p17"/>
          <p:cNvSpPr txBox="1"/>
          <p:nvPr/>
        </p:nvSpPr>
        <p:spPr>
          <a:xfrm>
            <a:off x="152400" y="211455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13.2  </a:t>
            </a:r>
            <a:r>
              <a:rPr lang="en-US" sz="3200" b="1" i="1" u="none">
                <a:solidFill>
                  <a:srgbClr val="0000CC"/>
                </a:solidFill>
                <a:latin typeface="Times"/>
                <a:ea typeface="Times"/>
                <a:cs typeface="Times"/>
                <a:sym typeface="Times"/>
              </a:rPr>
              <a:t>STANDARD ETHERNET</a:t>
            </a:r>
            <a:endParaRPr/>
          </a:p>
        </p:txBody>
      </p:sp>
      <p:sp>
        <p:nvSpPr>
          <p:cNvPr id="105" name="Google Shape;105;p17"/>
          <p:cNvSpPr txBox="1"/>
          <p:nvPr/>
        </p:nvSpPr>
        <p:spPr>
          <a:xfrm>
            <a:off x="152400" y="31623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13.3  </a:t>
            </a:r>
            <a:r>
              <a:rPr lang="en-US" sz="3200" b="1" i="1" u="none">
                <a:solidFill>
                  <a:srgbClr val="0000CC"/>
                </a:solidFill>
                <a:latin typeface="Times"/>
                <a:ea typeface="Times"/>
                <a:cs typeface="Times"/>
                <a:sym typeface="Times"/>
              </a:rPr>
              <a:t>FAST ETHERNET</a:t>
            </a:r>
            <a:endParaRPr/>
          </a:p>
        </p:txBody>
      </p:sp>
      <p:sp>
        <p:nvSpPr>
          <p:cNvPr id="106" name="Google Shape;106;p17"/>
          <p:cNvSpPr txBox="1"/>
          <p:nvPr/>
        </p:nvSpPr>
        <p:spPr>
          <a:xfrm>
            <a:off x="152400" y="421005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13.4  </a:t>
            </a:r>
            <a:r>
              <a:rPr lang="en-US" sz="3200" b="1" i="1" u="none">
                <a:solidFill>
                  <a:srgbClr val="0000CC"/>
                </a:solidFill>
                <a:latin typeface="Times"/>
                <a:ea typeface="Times"/>
                <a:cs typeface="Times"/>
                <a:sym typeface="Times"/>
              </a:rPr>
              <a:t>GIGABIT ETHERNET</a:t>
            </a:r>
            <a:endParaRPr/>
          </a:p>
        </p:txBody>
      </p:sp>
      <p:sp>
        <p:nvSpPr>
          <p:cNvPr id="107" name="Google Shape;107;p17"/>
          <p:cNvSpPr txBox="1"/>
          <p:nvPr/>
        </p:nvSpPr>
        <p:spPr>
          <a:xfrm>
            <a:off x="152400" y="52578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13.5  </a:t>
            </a:r>
            <a:r>
              <a:rPr lang="en-US" sz="3200" b="1" i="1" u="none">
                <a:solidFill>
                  <a:srgbClr val="0000CC"/>
                </a:solidFill>
                <a:latin typeface="Times"/>
                <a:ea typeface="Times"/>
                <a:cs typeface="Times"/>
                <a:sym typeface="Times"/>
              </a:rPr>
              <a:t>10 GIGABIT ETHERNET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0" end="0"/>
                                            </p:txEl>
                                          </p:spTgt>
                                        </p:tgtEl>
                                        <p:attrNameLst>
                                          <p:attrName>style.visibility</p:attrName>
                                        </p:attrNameLst>
                                      </p:cBhvr>
                                      <p:to>
                                        <p:strVal val="visible"/>
                                      </p:to>
                                    </p:set>
                                    <p:animEffect transition="in" filter="fade">
                                      <p:cBhvr>
                                        <p:cTn id="17" dur="500"/>
                                        <p:tgtEl>
                                          <p:spTgt spid="10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0" end="0"/>
                                            </p:txEl>
                                          </p:spTgt>
                                        </p:tgtEl>
                                        <p:attrNameLst>
                                          <p:attrName>style.visibility</p:attrName>
                                        </p:attrNameLst>
                                      </p:cBhvr>
                                      <p:to>
                                        <p:strVal val="visible"/>
                                      </p:to>
                                    </p:set>
                                    <p:animEffect transition="in" filter="fade">
                                      <p:cBhvr>
                                        <p:cTn id="22" dur="500"/>
                                        <p:tgtEl>
                                          <p:spTgt spid="10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
                                            <p:txEl>
                                              <p:pRg st="0" end="0"/>
                                            </p:txEl>
                                          </p:spTgt>
                                        </p:tgtEl>
                                        <p:attrNameLst>
                                          <p:attrName>style.visibility</p:attrName>
                                        </p:attrNameLst>
                                      </p:cBhvr>
                                      <p:to>
                                        <p:strVal val="visible"/>
                                      </p:to>
                                    </p:set>
                                    <p:animEffect transition="in" filter="fade">
                                      <p:cBhvr>
                                        <p:cTn id="27" dur="5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20</a:t>
            </a:fld>
            <a:endParaRPr/>
          </a:p>
        </p:txBody>
      </p:sp>
      <p:sp>
        <p:nvSpPr>
          <p:cNvPr id="321" name="Google Shape;321;p3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2" name="Google Shape;322;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3" name="Google Shape;323;p3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4" name="Google Shape;324;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5" name="Google Shape;325;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6" name="Google Shape;326;p3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7" name="Google Shape;327;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8" name="Google Shape;328;p35"/>
          <p:cNvSpPr txBox="1"/>
          <p:nvPr/>
        </p:nvSpPr>
        <p:spPr>
          <a:xfrm>
            <a:off x="1143000" y="0"/>
            <a:ext cx="7588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13.2.4  Efficiency of Standard Ethernet</a:t>
            </a:r>
            <a:endParaRPr/>
          </a:p>
        </p:txBody>
      </p:sp>
      <p:sp>
        <p:nvSpPr>
          <p:cNvPr id="329" name="Google Shape;329;p35"/>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efficiency of the Ethernet is defined as the ratio of the time used by a station to send data to the time the medium is occupied by this station. The practical efficiency of standard Ethernet has been measured to be</a:t>
            </a:r>
            <a:endParaRPr/>
          </a:p>
        </p:txBody>
      </p:sp>
      <p:pic>
        <p:nvPicPr>
          <p:cNvPr id="330" name="Google Shape;330;p35"/>
          <p:cNvPicPr preferRelativeResize="0"/>
          <p:nvPr/>
        </p:nvPicPr>
        <p:blipFill rotWithShape="1">
          <a:blip r:embed="rId3">
            <a:alphaModFix/>
          </a:blip>
          <a:srcRect/>
          <a:stretch/>
        </p:blipFill>
        <p:spPr>
          <a:xfrm>
            <a:off x="1828800" y="4210050"/>
            <a:ext cx="5600700" cy="590550"/>
          </a:xfrm>
          <a:prstGeom prst="rect">
            <a:avLst/>
          </a:prstGeom>
          <a:noFill/>
          <a:ln>
            <a:noFill/>
          </a:ln>
        </p:spPr>
      </p:pic>
      <p:sp>
        <p:nvSpPr>
          <p:cNvPr id="2" name="TextBox 1"/>
          <p:cNvSpPr txBox="1"/>
          <p:nvPr/>
        </p:nvSpPr>
        <p:spPr>
          <a:xfrm>
            <a:off x="2070340" y="5185201"/>
            <a:ext cx="4323620" cy="830997"/>
          </a:xfrm>
          <a:prstGeom prst="rect">
            <a:avLst/>
          </a:prstGeom>
          <a:noFill/>
        </p:spPr>
        <p:txBody>
          <a:bodyPr wrap="none" rtlCol="0">
            <a:spAutoFit/>
          </a:bodyPr>
          <a:lstStyle/>
          <a:p>
            <a:r>
              <a:rPr lang="en-US" sz="2400" dirty="0" smtClean="0"/>
              <a:t>Efficiency=</a:t>
            </a:r>
            <a:r>
              <a:rPr lang="en-US" sz="2400" u="sng" dirty="0" err="1" smtClean="0"/>
              <a:t>Propogation</a:t>
            </a:r>
            <a:r>
              <a:rPr lang="en-US" sz="2400" u="sng" dirty="0" smtClean="0"/>
              <a:t> Delay</a:t>
            </a:r>
          </a:p>
          <a:p>
            <a:r>
              <a:rPr lang="en-US" sz="2400" dirty="0" smtClean="0"/>
              <a:t>	      Transmission Delay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36"/>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the Standard Ethernet with the transmission rate of 10 Mbps, we assume that the length of the medium is 2500 m and the size of the frame is 512 bits. The propagation speed of a signal in a cable is normally 2 × 10</a:t>
            </a:r>
            <a:r>
              <a:rPr lang="en-US" sz="2800" b="0" i="0" u="none" baseline="30000">
                <a:solidFill>
                  <a:schemeClr val="dk1"/>
                </a:solidFill>
                <a:latin typeface="Times New Roman"/>
                <a:ea typeface="Times New Roman"/>
                <a:cs typeface="Times New Roman"/>
                <a:sym typeface="Times New Roman"/>
              </a:rPr>
              <a:t>8</a:t>
            </a:r>
            <a:r>
              <a:rPr lang="en-US" sz="2800" b="0" i="0" u="none">
                <a:solidFill>
                  <a:schemeClr val="dk1"/>
                </a:solidFill>
                <a:latin typeface="Times New Roman"/>
                <a:ea typeface="Times New Roman"/>
                <a:cs typeface="Times New Roman"/>
                <a:sym typeface="Times New Roman"/>
              </a:rPr>
              <a:t> m/s.</a:t>
            </a:r>
            <a:endParaRPr/>
          </a:p>
        </p:txBody>
      </p:sp>
      <p:grpSp>
        <p:nvGrpSpPr>
          <p:cNvPr id="337" name="Google Shape;337;p36"/>
          <p:cNvGrpSpPr/>
          <p:nvPr/>
        </p:nvGrpSpPr>
        <p:grpSpPr>
          <a:xfrm>
            <a:off x="0" y="0"/>
            <a:ext cx="9144000" cy="609600"/>
            <a:chOff x="0" y="2448"/>
            <a:chExt cx="5760" cy="384"/>
          </a:xfrm>
        </p:grpSpPr>
        <p:sp>
          <p:nvSpPr>
            <p:cNvPr id="338" name="Google Shape;338;p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9" name="Google Shape;339;p3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13.3</a:t>
              </a:r>
              <a:endParaRPr/>
            </a:p>
          </p:txBody>
        </p:sp>
      </p:grpSp>
      <p:sp>
        <p:nvSpPr>
          <p:cNvPr id="340" name="Google Shape;340;p36"/>
          <p:cNvSpPr txBox="1"/>
          <p:nvPr/>
        </p:nvSpPr>
        <p:spPr>
          <a:xfrm>
            <a:off x="147637" y="4191000"/>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example shows that a = 0.24, which means only 0.24 of a frame occupies the whole medium in this case. The efficiency is 39 percent, which is considered moderate; it means that only 61 percent of the time the medium is occupied but not used by a station.</a:t>
            </a:r>
            <a:endParaRPr/>
          </a:p>
        </p:txBody>
      </p:sp>
      <p:grpSp>
        <p:nvGrpSpPr>
          <p:cNvPr id="341" name="Google Shape;341;p36"/>
          <p:cNvGrpSpPr/>
          <p:nvPr/>
        </p:nvGrpSpPr>
        <p:grpSpPr>
          <a:xfrm>
            <a:off x="452437" y="2895600"/>
            <a:ext cx="8386762" cy="1031875"/>
            <a:chOff x="147045" y="2895600"/>
            <a:chExt cx="8386869" cy="1031823"/>
          </a:xfrm>
        </p:grpSpPr>
        <p:pic>
          <p:nvPicPr>
            <p:cNvPr id="342" name="Google Shape;342;p36"/>
            <p:cNvPicPr preferRelativeResize="0"/>
            <p:nvPr/>
          </p:nvPicPr>
          <p:blipFill rotWithShape="1">
            <a:blip r:embed="rId3">
              <a:alphaModFix/>
            </a:blip>
            <a:srcRect/>
            <a:stretch/>
          </p:blipFill>
          <p:spPr>
            <a:xfrm>
              <a:off x="147045" y="2895600"/>
              <a:ext cx="8386869" cy="1031823"/>
            </a:xfrm>
            <a:prstGeom prst="rect">
              <a:avLst/>
            </a:prstGeom>
            <a:noFill/>
            <a:ln>
              <a:noFill/>
            </a:ln>
          </p:spPr>
        </p:pic>
        <p:sp>
          <p:nvSpPr>
            <p:cNvPr id="343" name="Google Shape;343;p36"/>
            <p:cNvSpPr txBox="1"/>
            <p:nvPr/>
          </p:nvSpPr>
          <p:spPr>
            <a:xfrm>
              <a:off x="182880" y="2895600"/>
              <a:ext cx="7863840" cy="83820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44" name="Google Shape;344;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animEffect transition="in" filter="fade">
                                      <p:cBhvr>
                                        <p:cTn id="7" dur="500"/>
                                        <p:tgtEl>
                                          <p:spTgt spid="3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22</a:t>
            </a:fld>
            <a:endParaRPr/>
          </a:p>
        </p:txBody>
      </p:sp>
      <p:sp>
        <p:nvSpPr>
          <p:cNvPr id="351" name="Google Shape;351;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2" name="Google Shape;352;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3" name="Google Shape;353;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4" name="Google Shape;354;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5" name="Google Shape;355;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6" name="Google Shape;356;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7" name="Google Shape;357;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8" name="Google Shape;358;p37"/>
          <p:cNvSpPr txBox="1"/>
          <p:nvPr/>
        </p:nvSpPr>
        <p:spPr>
          <a:xfrm>
            <a:off x="1143000" y="0"/>
            <a:ext cx="4552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13.2.5  Implementation</a:t>
            </a:r>
            <a:endParaRPr/>
          </a:p>
        </p:txBody>
      </p:sp>
      <p:sp>
        <p:nvSpPr>
          <p:cNvPr id="359" name="Google Shape;359;p37"/>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Standard Ethernet defined several implementations, but only four of them became popular during the 1980s. Table 13.1 shows a summary of Standard Ethernet implementations.</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38"/>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13.1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Summary of Standard Ethernet implementations</a:t>
            </a:r>
            <a:endParaRPr/>
          </a:p>
        </p:txBody>
      </p:sp>
      <p:pic>
        <p:nvPicPr>
          <p:cNvPr id="366" name="Google Shape;366;p38"/>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367" name="Google Shape;367;p38"/>
          <p:cNvGrpSpPr/>
          <p:nvPr/>
        </p:nvGrpSpPr>
        <p:grpSpPr>
          <a:xfrm>
            <a:off x="39687" y="2574925"/>
            <a:ext cx="9028112" cy="2101850"/>
            <a:chOff x="40479" y="2575560"/>
            <a:chExt cx="9027321" cy="2101315"/>
          </a:xfrm>
        </p:grpSpPr>
        <p:pic>
          <p:nvPicPr>
            <p:cNvPr id="368" name="Google Shape;368;p38"/>
            <p:cNvPicPr preferRelativeResize="0"/>
            <p:nvPr/>
          </p:nvPicPr>
          <p:blipFill rotWithShape="1">
            <a:blip r:embed="rId4">
              <a:alphaModFix/>
            </a:blip>
            <a:srcRect/>
            <a:stretch/>
          </p:blipFill>
          <p:spPr>
            <a:xfrm>
              <a:off x="40479" y="2590799"/>
              <a:ext cx="9027321" cy="2086076"/>
            </a:xfrm>
            <a:prstGeom prst="rect">
              <a:avLst/>
            </a:prstGeom>
            <a:noFill/>
            <a:ln>
              <a:noFill/>
            </a:ln>
          </p:spPr>
        </p:pic>
        <p:sp>
          <p:nvSpPr>
            <p:cNvPr id="369" name="Google Shape;369;p38"/>
            <p:cNvSpPr txBox="1"/>
            <p:nvPr/>
          </p:nvSpPr>
          <p:spPr>
            <a:xfrm>
              <a:off x="228600" y="2575560"/>
              <a:ext cx="8595360" cy="192024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70" name="Google Shape;370;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23</a:t>
            </a:fld>
            <a:endParaRPr/>
          </a:p>
        </p:txBody>
      </p:sp>
      <p:sp>
        <p:nvSpPr>
          <p:cNvPr id="2" name="TextBox 1"/>
          <p:cNvSpPr txBox="1"/>
          <p:nvPr/>
        </p:nvSpPr>
        <p:spPr>
          <a:xfrm>
            <a:off x="1017917" y="1414732"/>
            <a:ext cx="3449983" cy="400110"/>
          </a:xfrm>
          <a:prstGeom prst="rect">
            <a:avLst/>
          </a:prstGeom>
          <a:noFill/>
        </p:spPr>
        <p:txBody>
          <a:bodyPr wrap="none" rtlCol="0">
            <a:spAutoFit/>
          </a:bodyPr>
          <a:lstStyle/>
          <a:p>
            <a:r>
              <a:rPr lang="en-US" sz="2000" dirty="0" smtClean="0"/>
              <a:t>10MBPS,Baseband,distance</a:t>
            </a:r>
            <a:endParaRPr lang="en-IN"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24</a:t>
            </a:fld>
            <a:endParaRPr/>
          </a:p>
        </p:txBody>
      </p:sp>
      <p:sp>
        <p:nvSpPr>
          <p:cNvPr id="377" name="Google Shape;377;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13.6:  </a:t>
            </a:r>
            <a:r>
              <a:rPr lang="en-US" sz="2000" b="1" i="1" u="none">
                <a:solidFill>
                  <a:schemeClr val="dk1"/>
                </a:solidFill>
                <a:latin typeface="Times"/>
                <a:ea typeface="Times"/>
                <a:cs typeface="Times"/>
                <a:sym typeface="Times"/>
              </a:rPr>
              <a:t>Encoding in a Standard Ethernet</a:t>
            </a:r>
            <a:endParaRPr/>
          </a:p>
        </p:txBody>
      </p:sp>
      <p:pic>
        <p:nvPicPr>
          <p:cNvPr id="378" name="Google Shape;378;p39"/>
          <p:cNvPicPr preferRelativeResize="0"/>
          <p:nvPr/>
        </p:nvPicPr>
        <p:blipFill rotWithShape="1">
          <a:blip r:embed="rId3">
            <a:alphaModFix/>
          </a:blip>
          <a:srcRect/>
          <a:stretch/>
        </p:blipFill>
        <p:spPr>
          <a:xfrm>
            <a:off x="914400" y="2133600"/>
            <a:ext cx="6956425" cy="24130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3"/>
        <p:cNvGrpSpPr/>
        <p:nvPr/>
      </p:nvGrpSpPr>
      <p:grpSpPr>
        <a:xfrm>
          <a:off x="0" y="0"/>
          <a:ext cx="0" cy="0"/>
          <a:chOff x="0" y="0"/>
          <a:chExt cx="0" cy="0"/>
        </a:xfrm>
      </p:grpSpPr>
      <p:sp>
        <p:nvSpPr>
          <p:cNvPr id="384" name="Google Shape;384;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25</a:t>
            </a:fld>
            <a:endParaRPr/>
          </a:p>
        </p:txBody>
      </p:sp>
      <p:sp>
        <p:nvSpPr>
          <p:cNvPr id="385" name="Google Shape;385;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13.7:  </a:t>
            </a:r>
            <a:r>
              <a:rPr lang="en-US" sz="2000" b="1" i="1" u="none">
                <a:solidFill>
                  <a:schemeClr val="dk1"/>
                </a:solidFill>
                <a:latin typeface="Times"/>
                <a:ea typeface="Times"/>
                <a:cs typeface="Times"/>
                <a:sym typeface="Times"/>
              </a:rPr>
              <a:t>10Base5  implementation</a:t>
            </a:r>
            <a:endParaRPr/>
          </a:p>
        </p:txBody>
      </p:sp>
      <p:pic>
        <p:nvPicPr>
          <p:cNvPr id="386" name="Google Shape;386;p40"/>
          <p:cNvPicPr preferRelativeResize="0"/>
          <p:nvPr/>
        </p:nvPicPr>
        <p:blipFill rotWithShape="1">
          <a:blip r:embed="rId3">
            <a:alphaModFix/>
          </a:blip>
          <a:srcRect/>
          <a:stretch/>
        </p:blipFill>
        <p:spPr>
          <a:xfrm>
            <a:off x="419100" y="3124200"/>
            <a:ext cx="8039100" cy="2116137"/>
          </a:xfrm>
          <a:prstGeom prst="rect">
            <a:avLst/>
          </a:prstGeom>
          <a:noFill/>
          <a:ln>
            <a:noFill/>
          </a:ln>
        </p:spPr>
      </p:pic>
      <p:pic>
        <p:nvPicPr>
          <p:cNvPr id="387" name="Google Shape;387;p40"/>
          <p:cNvPicPr preferRelativeResize="0"/>
          <p:nvPr/>
        </p:nvPicPr>
        <p:blipFill rotWithShape="1">
          <a:blip r:embed="rId4">
            <a:alphaModFix/>
          </a:blip>
          <a:srcRect/>
          <a:stretch/>
        </p:blipFill>
        <p:spPr>
          <a:xfrm>
            <a:off x="2779712" y="1295400"/>
            <a:ext cx="2898775" cy="1652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animEffect transition="in" filter="fade">
                                      <p:cBhvr>
                                        <p:cTn id="11" dur="1822"/>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26</a:t>
            </a:fld>
            <a:endParaRPr/>
          </a:p>
        </p:txBody>
      </p:sp>
      <p:sp>
        <p:nvSpPr>
          <p:cNvPr id="394" name="Google Shape;394;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13.8:  </a:t>
            </a:r>
            <a:r>
              <a:rPr lang="en-US" sz="2000" b="1" i="1" u="none">
                <a:solidFill>
                  <a:schemeClr val="dk1"/>
                </a:solidFill>
                <a:latin typeface="Times"/>
                <a:ea typeface="Times"/>
                <a:cs typeface="Times"/>
                <a:sym typeface="Times"/>
              </a:rPr>
              <a:t>10Base2  implementation</a:t>
            </a:r>
            <a:endParaRPr/>
          </a:p>
        </p:txBody>
      </p:sp>
      <p:pic>
        <p:nvPicPr>
          <p:cNvPr id="395" name="Google Shape;395;p41"/>
          <p:cNvPicPr preferRelativeResize="0"/>
          <p:nvPr/>
        </p:nvPicPr>
        <p:blipFill rotWithShape="1">
          <a:blip r:embed="rId3">
            <a:alphaModFix/>
          </a:blip>
          <a:srcRect/>
          <a:stretch/>
        </p:blipFill>
        <p:spPr>
          <a:xfrm>
            <a:off x="2133600" y="2743200"/>
            <a:ext cx="6010275" cy="3616325"/>
          </a:xfrm>
          <a:prstGeom prst="rect">
            <a:avLst/>
          </a:prstGeom>
          <a:noFill/>
          <a:ln>
            <a:noFill/>
          </a:ln>
        </p:spPr>
      </p:pic>
      <p:pic>
        <p:nvPicPr>
          <p:cNvPr id="396" name="Google Shape;396;p41"/>
          <p:cNvPicPr preferRelativeResize="0"/>
          <p:nvPr/>
        </p:nvPicPr>
        <p:blipFill rotWithShape="1">
          <a:blip r:embed="rId4">
            <a:alphaModFix/>
          </a:blip>
          <a:srcRect/>
          <a:stretch/>
        </p:blipFill>
        <p:spPr>
          <a:xfrm>
            <a:off x="614362" y="1517650"/>
            <a:ext cx="2959100" cy="1682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96"/>
                                        </p:tgtEl>
                                        <p:attrNameLst>
                                          <p:attrName>style.visibility</p:attrName>
                                        </p:attrNameLst>
                                      </p:cBhvr>
                                      <p:to>
                                        <p:strVal val="visible"/>
                                      </p:to>
                                    </p:set>
                                    <p:animEffect transition="in" filter="fade">
                                      <p:cBhvr>
                                        <p:cTn id="11" dur="1822"/>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27</a:t>
            </a:fld>
            <a:endParaRPr/>
          </a:p>
        </p:txBody>
      </p:sp>
      <p:sp>
        <p:nvSpPr>
          <p:cNvPr id="403" name="Google Shape;403;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13.9:  </a:t>
            </a:r>
            <a:r>
              <a:rPr lang="en-US" sz="2000" b="1" i="1" u="none">
                <a:solidFill>
                  <a:schemeClr val="dk1"/>
                </a:solidFill>
                <a:latin typeface="Times"/>
                <a:ea typeface="Times"/>
                <a:cs typeface="Times"/>
                <a:sym typeface="Times"/>
              </a:rPr>
              <a:t>10Base-T  implementation</a:t>
            </a:r>
            <a:endParaRPr/>
          </a:p>
        </p:txBody>
      </p:sp>
      <p:pic>
        <p:nvPicPr>
          <p:cNvPr id="404" name="Google Shape;404;p42"/>
          <p:cNvPicPr preferRelativeResize="0"/>
          <p:nvPr/>
        </p:nvPicPr>
        <p:blipFill rotWithShape="1">
          <a:blip r:embed="rId3">
            <a:alphaModFix/>
          </a:blip>
          <a:srcRect/>
          <a:stretch/>
        </p:blipFill>
        <p:spPr>
          <a:xfrm>
            <a:off x="3886200" y="2870200"/>
            <a:ext cx="5049837" cy="3060700"/>
          </a:xfrm>
          <a:prstGeom prst="rect">
            <a:avLst/>
          </a:prstGeom>
          <a:noFill/>
          <a:ln>
            <a:noFill/>
          </a:ln>
        </p:spPr>
      </p:pic>
      <p:pic>
        <p:nvPicPr>
          <p:cNvPr id="405" name="Google Shape;405;p42"/>
          <p:cNvPicPr preferRelativeResize="0"/>
          <p:nvPr/>
        </p:nvPicPr>
        <p:blipFill rotWithShape="1">
          <a:blip r:embed="rId4">
            <a:alphaModFix/>
          </a:blip>
          <a:srcRect/>
          <a:stretch/>
        </p:blipFill>
        <p:spPr>
          <a:xfrm>
            <a:off x="636587" y="1517650"/>
            <a:ext cx="3592512" cy="1682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5"/>
                                        </p:tgtEl>
                                        <p:attrNameLst>
                                          <p:attrName>style.visibility</p:attrName>
                                        </p:attrNameLst>
                                      </p:cBhvr>
                                      <p:to>
                                        <p:strVal val="visible"/>
                                      </p:to>
                                    </p:set>
                                    <p:animEffect transition="in" filter="fade">
                                      <p:cBhvr>
                                        <p:cTn id="11" dur="1822"/>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0"/>
        <p:cNvGrpSpPr/>
        <p:nvPr/>
      </p:nvGrpSpPr>
      <p:grpSpPr>
        <a:xfrm>
          <a:off x="0" y="0"/>
          <a:ext cx="0" cy="0"/>
          <a:chOff x="0" y="0"/>
          <a:chExt cx="0" cy="0"/>
        </a:xfrm>
      </p:grpSpPr>
      <p:sp>
        <p:nvSpPr>
          <p:cNvPr id="411" name="Google Shape;411;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28</a:t>
            </a:fld>
            <a:endParaRPr/>
          </a:p>
        </p:txBody>
      </p:sp>
      <p:sp>
        <p:nvSpPr>
          <p:cNvPr id="412" name="Google Shape;412;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13.10:  </a:t>
            </a:r>
            <a:r>
              <a:rPr lang="en-US" sz="2000" b="1" i="1" u="none">
                <a:solidFill>
                  <a:schemeClr val="dk1"/>
                </a:solidFill>
                <a:latin typeface="Times"/>
                <a:ea typeface="Times"/>
                <a:cs typeface="Times"/>
                <a:sym typeface="Times"/>
              </a:rPr>
              <a:t>10Base-F  implementation</a:t>
            </a:r>
            <a:endParaRPr/>
          </a:p>
        </p:txBody>
      </p:sp>
      <p:pic>
        <p:nvPicPr>
          <p:cNvPr id="413" name="Google Shape;413;p43"/>
          <p:cNvPicPr preferRelativeResize="0"/>
          <p:nvPr/>
        </p:nvPicPr>
        <p:blipFill rotWithShape="1">
          <a:blip r:embed="rId3">
            <a:alphaModFix/>
          </a:blip>
          <a:srcRect/>
          <a:stretch/>
        </p:blipFill>
        <p:spPr>
          <a:xfrm>
            <a:off x="3179762" y="3027362"/>
            <a:ext cx="5430837" cy="2763837"/>
          </a:xfrm>
          <a:prstGeom prst="rect">
            <a:avLst/>
          </a:prstGeom>
          <a:noFill/>
          <a:ln>
            <a:noFill/>
          </a:ln>
        </p:spPr>
      </p:pic>
      <p:pic>
        <p:nvPicPr>
          <p:cNvPr id="414" name="Google Shape;414;p43"/>
          <p:cNvPicPr preferRelativeResize="0"/>
          <p:nvPr/>
        </p:nvPicPr>
        <p:blipFill rotWithShape="1">
          <a:blip r:embed="rId4">
            <a:alphaModFix/>
          </a:blip>
          <a:srcRect/>
          <a:stretch/>
        </p:blipFill>
        <p:spPr>
          <a:xfrm>
            <a:off x="533400" y="1169987"/>
            <a:ext cx="2814637" cy="1681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4"/>
                                        </p:tgtEl>
                                        <p:attrNameLst>
                                          <p:attrName>style.visibility</p:attrName>
                                        </p:attrNameLst>
                                      </p:cBhvr>
                                      <p:to>
                                        <p:strVal val="visible"/>
                                      </p:to>
                                    </p:set>
                                    <p:animEffect transition="in" filter="fade">
                                      <p:cBhvr>
                                        <p:cTn id="11" dur="1822"/>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9"/>
        <p:cNvGrpSpPr/>
        <p:nvPr/>
      </p:nvGrpSpPr>
      <p:grpSpPr>
        <a:xfrm>
          <a:off x="0" y="0"/>
          <a:ext cx="0" cy="0"/>
          <a:chOff x="0" y="0"/>
          <a:chExt cx="0" cy="0"/>
        </a:xfrm>
      </p:grpSpPr>
      <p:sp>
        <p:nvSpPr>
          <p:cNvPr id="420" name="Google Shape;420;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29</a:t>
            </a:fld>
            <a:endParaRPr/>
          </a:p>
        </p:txBody>
      </p:sp>
      <p:sp>
        <p:nvSpPr>
          <p:cNvPr id="421" name="Google Shape;421;p4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2" name="Google Shape;422;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3" name="Google Shape;423;p4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4" name="Google Shape;424;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5" name="Google Shape;425;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6" name="Google Shape;426;p4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7" name="Google Shape;427;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8" name="Google Shape;428;p44"/>
          <p:cNvSpPr txBox="1"/>
          <p:nvPr/>
        </p:nvSpPr>
        <p:spPr>
          <a:xfrm>
            <a:off x="1143000" y="0"/>
            <a:ext cx="6242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13.2.6  Changes in the Standard</a:t>
            </a:r>
            <a:endParaRPr/>
          </a:p>
        </p:txBody>
      </p:sp>
      <p:sp>
        <p:nvSpPr>
          <p:cNvPr id="429" name="Google Shape;429;p44"/>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Before we discuss higher-rate Ethernet protocols, we need to discuss the changes that occurred to the 10-Mbps Standard Ethernet. These changes actually opened the road to the evolution of the Ethernet to become compatible with other high-data-rate LANs.</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 name="Google Shape;119;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 name="Google Shape;120;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13: Objective</a:t>
            </a:r>
            <a:endParaRPr/>
          </a:p>
        </p:txBody>
      </p:sp>
      <p:sp>
        <p:nvSpPr>
          <p:cNvPr id="121" name="Google Shape;121;p18"/>
          <p:cNvSpPr txBox="1"/>
          <p:nvPr/>
        </p:nvSpPr>
        <p:spPr>
          <a:xfrm>
            <a:off x="76200" y="1143000"/>
            <a:ext cx="8686800" cy="1600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discusses the Ethernet protocol in general. It explains that IEEE Project 802 defines the LLC and MAC sub-layers for all LANs including Ethernet. The section also lists the four generations of Ethernet.</a:t>
            </a:r>
            <a:endParaRPr/>
          </a:p>
        </p:txBody>
      </p:sp>
      <p:sp>
        <p:nvSpPr>
          <p:cNvPr id="122" name="Google Shape;122;p18"/>
          <p:cNvSpPr txBox="1"/>
          <p:nvPr/>
        </p:nvSpPr>
        <p:spPr>
          <a:xfrm>
            <a:off x="76200" y="3048000"/>
            <a:ext cx="8686800" cy="2971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second section discusses the Standard Ethernet. The section first describes some characteristics of the Standard Ethernet. It then discusses the addressing mechanism, which is the same in all Ethernet generations. The section next discusses the access method, CSMA/ CD, which we discussed in Chapter 12. The section then reviews the efficiency of the Standard Ethernet. It then shows the encoding and the implementation of this generation.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 calcmode="lin" valueType="num">
                                      <p:cBhvr additive="base">
                                        <p:cTn id="7"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2">
                                            <p:txEl>
                                              <p:pRg st="0" end="0"/>
                                            </p:txEl>
                                          </p:spTgt>
                                        </p:tgtEl>
                                        <p:attrNameLst>
                                          <p:attrName>style.visibility</p:attrName>
                                        </p:attrNameLst>
                                      </p:cBhvr>
                                      <p:to>
                                        <p:strVal val="visible"/>
                                      </p:to>
                                    </p:set>
                                    <p:anim calcmode="lin" valueType="num">
                                      <p:cBhvr additive="base">
                                        <p:cTn id="13" dur="1000"/>
                                        <p:tgtEl>
                                          <p:spTgt spid="122">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30</a:t>
            </a:fld>
            <a:endParaRPr/>
          </a:p>
        </p:txBody>
      </p:sp>
      <p:sp>
        <p:nvSpPr>
          <p:cNvPr id="436" name="Google Shape;436;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13.11:  </a:t>
            </a:r>
            <a:r>
              <a:rPr lang="en-US" sz="2000" b="1" i="1" u="none">
                <a:solidFill>
                  <a:schemeClr val="dk1"/>
                </a:solidFill>
                <a:latin typeface="Times"/>
                <a:ea typeface="Times"/>
                <a:cs typeface="Times"/>
                <a:sym typeface="Times"/>
              </a:rPr>
              <a:t>Sharing bandwidth</a:t>
            </a:r>
            <a:endParaRPr/>
          </a:p>
        </p:txBody>
      </p:sp>
      <p:pic>
        <p:nvPicPr>
          <p:cNvPr id="437" name="Google Shape;437;p45"/>
          <p:cNvPicPr preferRelativeResize="0"/>
          <p:nvPr/>
        </p:nvPicPr>
        <p:blipFill rotWithShape="1">
          <a:blip r:embed="rId3">
            <a:alphaModFix/>
          </a:blip>
          <a:srcRect/>
          <a:stretch/>
        </p:blipFill>
        <p:spPr>
          <a:xfrm>
            <a:off x="381000" y="838200"/>
            <a:ext cx="4370387" cy="2306637"/>
          </a:xfrm>
          <a:prstGeom prst="rect">
            <a:avLst/>
          </a:prstGeom>
          <a:noFill/>
          <a:ln>
            <a:noFill/>
          </a:ln>
        </p:spPr>
      </p:pic>
      <p:pic>
        <p:nvPicPr>
          <p:cNvPr id="438" name="Google Shape;438;p45"/>
          <p:cNvPicPr preferRelativeResize="0"/>
          <p:nvPr/>
        </p:nvPicPr>
        <p:blipFill rotWithShape="1">
          <a:blip r:embed="rId4">
            <a:alphaModFix/>
          </a:blip>
          <a:srcRect/>
          <a:stretch/>
        </p:blipFill>
        <p:spPr>
          <a:xfrm>
            <a:off x="4267200" y="3733800"/>
            <a:ext cx="3946525" cy="19224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
        <p:cNvGrpSpPr/>
        <p:nvPr/>
      </p:nvGrpSpPr>
      <p:grpSpPr>
        <a:xfrm>
          <a:off x="0" y="0"/>
          <a:ext cx="0" cy="0"/>
          <a:chOff x="0" y="0"/>
          <a:chExt cx="0" cy="0"/>
        </a:xfrm>
      </p:grpSpPr>
      <p:sp>
        <p:nvSpPr>
          <p:cNvPr id="444" name="Google Shape;444;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31</a:t>
            </a:fld>
            <a:endParaRPr/>
          </a:p>
        </p:txBody>
      </p:sp>
      <p:sp>
        <p:nvSpPr>
          <p:cNvPr id="445" name="Google Shape;445;p4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13.12:  </a:t>
            </a:r>
            <a:r>
              <a:rPr lang="en-US" sz="2000" b="1" i="1" u="none">
                <a:solidFill>
                  <a:schemeClr val="dk1"/>
                </a:solidFill>
                <a:latin typeface="Times"/>
                <a:ea typeface="Times"/>
                <a:cs typeface="Times"/>
                <a:sym typeface="Times"/>
              </a:rPr>
              <a:t>A network with and without bridging</a:t>
            </a:r>
            <a:endParaRPr/>
          </a:p>
        </p:txBody>
      </p:sp>
      <p:pic>
        <p:nvPicPr>
          <p:cNvPr id="446" name="Google Shape;446;p46"/>
          <p:cNvPicPr preferRelativeResize="0"/>
          <p:nvPr/>
        </p:nvPicPr>
        <p:blipFill rotWithShape="1">
          <a:blip r:embed="rId3">
            <a:alphaModFix/>
          </a:blip>
          <a:srcRect/>
          <a:stretch/>
        </p:blipFill>
        <p:spPr>
          <a:xfrm>
            <a:off x="409575" y="1677987"/>
            <a:ext cx="8294687" cy="1065212"/>
          </a:xfrm>
          <a:prstGeom prst="rect">
            <a:avLst/>
          </a:prstGeom>
          <a:noFill/>
          <a:ln>
            <a:noFill/>
          </a:ln>
        </p:spPr>
      </p:pic>
      <p:pic>
        <p:nvPicPr>
          <p:cNvPr id="447" name="Google Shape;447;p46"/>
          <p:cNvPicPr preferRelativeResize="0"/>
          <p:nvPr/>
        </p:nvPicPr>
        <p:blipFill rotWithShape="1">
          <a:blip r:embed="rId4">
            <a:alphaModFix/>
          </a:blip>
          <a:srcRect/>
          <a:stretch/>
        </p:blipFill>
        <p:spPr>
          <a:xfrm>
            <a:off x="409575" y="4267200"/>
            <a:ext cx="8294687" cy="1046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Google Shape;453;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32</a:t>
            </a:fld>
            <a:endParaRPr/>
          </a:p>
        </p:txBody>
      </p:sp>
      <p:sp>
        <p:nvSpPr>
          <p:cNvPr id="454" name="Google Shape;454;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13.13:  </a:t>
            </a:r>
            <a:r>
              <a:rPr lang="en-US" sz="2000" b="1" i="1" u="none">
                <a:solidFill>
                  <a:schemeClr val="dk1"/>
                </a:solidFill>
                <a:latin typeface="Times"/>
                <a:ea typeface="Times"/>
                <a:cs typeface="Times"/>
                <a:sym typeface="Times"/>
              </a:rPr>
              <a:t>Collision domains</a:t>
            </a:r>
            <a:endParaRPr/>
          </a:p>
        </p:txBody>
      </p:sp>
      <p:pic>
        <p:nvPicPr>
          <p:cNvPr id="455" name="Google Shape;455;p47"/>
          <p:cNvPicPr preferRelativeResize="0"/>
          <p:nvPr/>
        </p:nvPicPr>
        <p:blipFill rotWithShape="1">
          <a:blip r:embed="rId3">
            <a:alphaModFix/>
          </a:blip>
          <a:srcRect/>
          <a:stretch/>
        </p:blipFill>
        <p:spPr>
          <a:xfrm>
            <a:off x="838200" y="914400"/>
            <a:ext cx="7639050" cy="1350962"/>
          </a:xfrm>
          <a:prstGeom prst="rect">
            <a:avLst/>
          </a:prstGeom>
          <a:noFill/>
          <a:ln>
            <a:noFill/>
          </a:ln>
        </p:spPr>
      </p:pic>
      <p:pic>
        <p:nvPicPr>
          <p:cNvPr id="456" name="Google Shape;456;p47"/>
          <p:cNvPicPr preferRelativeResize="0"/>
          <p:nvPr/>
        </p:nvPicPr>
        <p:blipFill rotWithShape="1">
          <a:blip r:embed="rId4">
            <a:alphaModFix/>
          </a:blip>
          <a:srcRect/>
          <a:stretch/>
        </p:blipFill>
        <p:spPr>
          <a:xfrm>
            <a:off x="2309812" y="2971800"/>
            <a:ext cx="4697412" cy="3336925"/>
          </a:xfrm>
          <a:prstGeom prst="rect">
            <a:avLst/>
          </a:prstGeom>
          <a:noFill/>
          <a:ln>
            <a:noFill/>
          </a:ln>
        </p:spPr>
      </p:pic>
      <p:sp>
        <p:nvSpPr>
          <p:cNvPr id="2" name="TextBox 1"/>
          <p:cNvSpPr txBox="1"/>
          <p:nvPr/>
        </p:nvSpPr>
        <p:spPr>
          <a:xfrm>
            <a:off x="500332" y="2356971"/>
            <a:ext cx="7528023" cy="523220"/>
          </a:xfrm>
          <a:prstGeom prst="rect">
            <a:avLst/>
          </a:prstGeom>
          <a:noFill/>
        </p:spPr>
        <p:txBody>
          <a:bodyPr wrap="none" rtlCol="0">
            <a:spAutoFit/>
          </a:bodyPr>
          <a:lstStyle/>
          <a:p>
            <a:r>
              <a:rPr lang="en-US" dirty="0"/>
              <a:t>When first </a:t>
            </a:r>
            <a:r>
              <a:rPr lang="en-US" dirty="0" smtClean="0"/>
              <a:t>device </a:t>
            </a:r>
            <a:r>
              <a:rPr lang="en-US" dirty="0"/>
              <a:t>send data and simultaneously end device </a:t>
            </a:r>
            <a:r>
              <a:rPr lang="en-US" dirty="0" smtClean="0"/>
              <a:t>send data </a:t>
            </a:r>
            <a:r>
              <a:rPr lang="en-US" dirty="0"/>
              <a:t>its </a:t>
            </a:r>
            <a:r>
              <a:rPr lang="en-US" dirty="0" smtClean="0"/>
              <a:t>Collison </a:t>
            </a:r>
            <a:r>
              <a:rPr lang="en-US" dirty="0"/>
              <a:t>on network</a:t>
            </a:r>
            <a:endParaRPr lang="en-IN" dirty="0"/>
          </a:p>
          <a:p>
            <a:endParaRPr lang="en-IN" dirty="0"/>
          </a:p>
        </p:txBody>
      </p:sp>
      <p:sp>
        <p:nvSpPr>
          <p:cNvPr id="3" name="TextBox 2"/>
          <p:cNvSpPr txBox="1"/>
          <p:nvPr/>
        </p:nvSpPr>
        <p:spPr>
          <a:xfrm>
            <a:off x="7048555" y="5158596"/>
            <a:ext cx="2145139" cy="307777"/>
          </a:xfrm>
          <a:prstGeom prst="rect">
            <a:avLst/>
          </a:prstGeom>
          <a:noFill/>
        </p:spPr>
        <p:txBody>
          <a:bodyPr wrap="none" rtlCol="0">
            <a:spAutoFit/>
          </a:bodyPr>
          <a:lstStyle/>
          <a:p>
            <a:r>
              <a:rPr lang="en-US" dirty="0" smtClean="0"/>
              <a:t>Here we reduce </a:t>
            </a:r>
            <a:r>
              <a:rPr lang="en-US" dirty="0" smtClean="0"/>
              <a:t>collision</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33</a:t>
            </a:fld>
            <a:endParaRPr/>
          </a:p>
        </p:txBody>
      </p:sp>
      <p:sp>
        <p:nvSpPr>
          <p:cNvPr id="463" name="Google Shape;463;p4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13.14:  </a:t>
            </a:r>
            <a:r>
              <a:rPr lang="en-US" sz="2000" b="1" i="1" u="none">
                <a:solidFill>
                  <a:schemeClr val="dk1"/>
                </a:solidFill>
                <a:latin typeface="Times"/>
                <a:ea typeface="Times"/>
                <a:cs typeface="Times"/>
                <a:sym typeface="Times"/>
              </a:rPr>
              <a:t>Switched  Ethernet</a:t>
            </a:r>
            <a:endParaRPr/>
          </a:p>
        </p:txBody>
      </p:sp>
      <p:pic>
        <p:nvPicPr>
          <p:cNvPr id="464" name="Google Shape;464;p48"/>
          <p:cNvPicPr preferRelativeResize="0"/>
          <p:nvPr/>
        </p:nvPicPr>
        <p:blipFill rotWithShape="1">
          <a:blip r:embed="rId3">
            <a:alphaModFix/>
          </a:blip>
          <a:srcRect/>
          <a:stretch/>
        </p:blipFill>
        <p:spPr>
          <a:xfrm>
            <a:off x="533400" y="1600200"/>
            <a:ext cx="7620000" cy="3738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2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
        <p:cNvGrpSpPr/>
        <p:nvPr/>
      </p:nvGrpSpPr>
      <p:grpSpPr>
        <a:xfrm>
          <a:off x="0" y="0"/>
          <a:ext cx="0" cy="0"/>
          <a:chOff x="0" y="0"/>
          <a:chExt cx="0" cy="0"/>
        </a:xfrm>
      </p:grpSpPr>
      <p:sp>
        <p:nvSpPr>
          <p:cNvPr id="470" name="Google Shape;470;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34</a:t>
            </a:fld>
            <a:endParaRPr/>
          </a:p>
        </p:txBody>
      </p:sp>
      <p:sp>
        <p:nvSpPr>
          <p:cNvPr id="471" name="Google Shape;471;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13.15:  </a:t>
            </a:r>
            <a:r>
              <a:rPr lang="en-US" sz="2000" b="1" i="1" u="none">
                <a:solidFill>
                  <a:schemeClr val="dk1"/>
                </a:solidFill>
                <a:latin typeface="Times"/>
                <a:ea typeface="Times"/>
                <a:cs typeface="Times"/>
                <a:sym typeface="Times"/>
              </a:rPr>
              <a:t>Full – duplex  switched  Ethernet</a:t>
            </a:r>
            <a:endParaRPr/>
          </a:p>
        </p:txBody>
      </p:sp>
      <p:pic>
        <p:nvPicPr>
          <p:cNvPr id="472" name="Google Shape;472;p49"/>
          <p:cNvPicPr preferRelativeResize="0"/>
          <p:nvPr/>
        </p:nvPicPr>
        <p:blipFill rotWithShape="1">
          <a:blip r:embed="rId3">
            <a:alphaModFix/>
          </a:blip>
          <a:srcRect/>
          <a:stretch/>
        </p:blipFill>
        <p:spPr>
          <a:xfrm>
            <a:off x="660400" y="1524000"/>
            <a:ext cx="7340600" cy="4157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fade">
                                      <p:cBhvr>
                                        <p:cTn id="7" dur="20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35</a:t>
            </a:fld>
            <a:endParaRPr/>
          </a:p>
        </p:txBody>
      </p:sp>
      <p:sp>
        <p:nvSpPr>
          <p:cNvPr id="479" name="Google Shape;479;p5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0" name="Google Shape;480;p50"/>
          <p:cNvSpPr txBox="1"/>
          <p:nvPr/>
        </p:nvSpPr>
        <p:spPr>
          <a:xfrm>
            <a:off x="228600" y="406400"/>
            <a:ext cx="463391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13-3   FAST ETHERNET</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81" name="Google Shape;481;p5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2" name="Google Shape;482;p50"/>
          <p:cNvSpPr txBox="1"/>
          <p:nvPr/>
        </p:nvSpPr>
        <p:spPr>
          <a:xfrm>
            <a:off x="381000" y="1658937"/>
            <a:ext cx="80772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In the 1990s, Ethernet made a big jump by increasing the transmission rate to 100 Mbps, and the new generation was called the Fast Ethernet. The designers of the Fast Ethernet needed to make it compatible with the Standard Ethernet. </a:t>
            </a:r>
            <a:r>
              <a:rPr lang="en-US" sz="3200" b="1" i="1" u="none" dirty="0">
                <a:solidFill>
                  <a:srgbClr val="00B0F0"/>
                </a:solidFill>
                <a:latin typeface="Times"/>
                <a:ea typeface="Times"/>
                <a:cs typeface="Times"/>
                <a:sym typeface="Times"/>
              </a:rPr>
              <a:t>The MAC sublayer was left unchanged. But the features of the Standard Ethernet that depend on the transmission rate, had to be changed. </a:t>
            </a:r>
            <a:endParaRPr dirty="0">
              <a:solidFill>
                <a:srgbClr val="00B0F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7"/>
        <p:cNvGrpSpPr/>
        <p:nvPr/>
      </p:nvGrpSpPr>
      <p:grpSpPr>
        <a:xfrm>
          <a:off x="0" y="0"/>
          <a:ext cx="0" cy="0"/>
          <a:chOff x="0" y="0"/>
          <a:chExt cx="0" cy="0"/>
        </a:xfrm>
      </p:grpSpPr>
      <p:sp>
        <p:nvSpPr>
          <p:cNvPr id="488" name="Google Shape;488;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36</a:t>
            </a:fld>
            <a:endParaRPr/>
          </a:p>
        </p:txBody>
      </p:sp>
      <p:sp>
        <p:nvSpPr>
          <p:cNvPr id="489" name="Google Shape;489;p5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1" name="Google Shape;491;p5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2" name="Google Shape;492;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3" name="Google Shape;493;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4" name="Google Shape;494;p5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5" name="Google Shape;495;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6" name="Google Shape;496;p51"/>
          <p:cNvSpPr txBox="1"/>
          <p:nvPr/>
        </p:nvSpPr>
        <p:spPr>
          <a:xfrm>
            <a:off x="1143000" y="0"/>
            <a:ext cx="4387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13.3.1  Access Method</a:t>
            </a:r>
            <a:endParaRPr/>
          </a:p>
        </p:txBody>
      </p:sp>
      <p:sp>
        <p:nvSpPr>
          <p:cNvPr id="497" name="Google Shape;497;p51"/>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We remember that the proper operation of the CSMA/CD depends on the transmission rate, the minimum size of the frame, and the maximum network length. </a:t>
            </a:r>
            <a:r>
              <a:rPr lang="en-US" sz="2800" b="1" i="1" u="none" dirty="0">
                <a:solidFill>
                  <a:schemeClr val="dk1"/>
                </a:solidFill>
                <a:latin typeface="Times New Roman"/>
                <a:ea typeface="Times New Roman"/>
                <a:cs typeface="Times New Roman"/>
                <a:sym typeface="Times New Roman"/>
              </a:rPr>
              <a:t>If we want to keep the minimum size of the frame, the maximum length of the network should be changed. In other words, </a:t>
            </a:r>
            <a:r>
              <a:rPr lang="en-US" sz="2800" b="1" i="1" u="none" dirty="0">
                <a:solidFill>
                  <a:srgbClr val="00B0F0"/>
                </a:solidFill>
                <a:latin typeface="Times New Roman"/>
                <a:ea typeface="Times New Roman"/>
                <a:cs typeface="Times New Roman"/>
                <a:sym typeface="Times New Roman"/>
              </a:rPr>
              <a:t>if the minimum frame size is still 512 bits, and it is transmitted 10 times faster, the collision needs to be detected 10 times sooner, which means the maximum length of the network should be 10 times shorter (the propagation speed does not change). </a:t>
            </a:r>
            <a:endParaRPr dirty="0">
              <a:solidFill>
                <a:srgbClr val="00B0F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2"/>
        <p:cNvGrpSpPr/>
        <p:nvPr/>
      </p:nvGrpSpPr>
      <p:grpSpPr>
        <a:xfrm>
          <a:off x="0" y="0"/>
          <a:ext cx="0" cy="0"/>
          <a:chOff x="0" y="0"/>
          <a:chExt cx="0" cy="0"/>
        </a:xfrm>
      </p:grpSpPr>
      <p:sp>
        <p:nvSpPr>
          <p:cNvPr id="503" name="Google Shape;503;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37</a:t>
            </a:fld>
            <a:endParaRPr/>
          </a:p>
        </p:txBody>
      </p:sp>
      <p:sp>
        <p:nvSpPr>
          <p:cNvPr id="504" name="Google Shape;504;p5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5" name="Google Shape;505;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6" name="Google Shape;506;p5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7" name="Google Shape;507;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8" name="Google Shape;508;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9" name="Google Shape;509;p5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0" name="Google Shape;510;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1" name="Google Shape;511;p52"/>
          <p:cNvSpPr txBox="1"/>
          <p:nvPr/>
        </p:nvSpPr>
        <p:spPr>
          <a:xfrm>
            <a:off x="1143000"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13.3.2  Physical Layer</a:t>
            </a:r>
            <a:endParaRPr/>
          </a:p>
        </p:txBody>
      </p:sp>
      <p:sp>
        <p:nvSpPr>
          <p:cNvPr id="512" name="Google Shape;512;p52"/>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be able to handle a 100 Mbps data rate, several changes need to be made at the physical layer.</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7"/>
        <p:cNvGrpSpPr/>
        <p:nvPr/>
      </p:nvGrpSpPr>
      <p:grpSpPr>
        <a:xfrm>
          <a:off x="0" y="0"/>
          <a:ext cx="0" cy="0"/>
          <a:chOff x="0" y="0"/>
          <a:chExt cx="0" cy="0"/>
        </a:xfrm>
      </p:grpSpPr>
      <p:sp>
        <p:nvSpPr>
          <p:cNvPr id="518" name="Google Shape;518;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38</a:t>
            </a:fld>
            <a:endParaRPr/>
          </a:p>
        </p:txBody>
      </p:sp>
      <p:sp>
        <p:nvSpPr>
          <p:cNvPr id="519" name="Google Shape;519;p5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13.16:  </a:t>
            </a:r>
            <a:r>
              <a:rPr lang="en-US" sz="2000" b="1" i="1" u="none">
                <a:solidFill>
                  <a:schemeClr val="dk1"/>
                </a:solidFill>
                <a:latin typeface="Times"/>
                <a:ea typeface="Times"/>
                <a:cs typeface="Times"/>
                <a:sym typeface="Times"/>
              </a:rPr>
              <a:t>Encoding for fast Ethernet</a:t>
            </a:r>
            <a:endParaRPr/>
          </a:p>
        </p:txBody>
      </p:sp>
      <p:pic>
        <p:nvPicPr>
          <p:cNvPr id="520" name="Google Shape;520;p53"/>
          <p:cNvPicPr preferRelativeResize="0"/>
          <p:nvPr/>
        </p:nvPicPr>
        <p:blipFill rotWithShape="1">
          <a:blip r:embed="rId3">
            <a:alphaModFix/>
          </a:blip>
          <a:srcRect/>
          <a:stretch/>
        </p:blipFill>
        <p:spPr>
          <a:xfrm>
            <a:off x="368300" y="685800"/>
            <a:ext cx="3386137" cy="2832100"/>
          </a:xfrm>
          <a:prstGeom prst="rect">
            <a:avLst/>
          </a:prstGeom>
          <a:noFill/>
          <a:ln>
            <a:noFill/>
          </a:ln>
        </p:spPr>
      </p:pic>
      <p:pic>
        <p:nvPicPr>
          <p:cNvPr id="521" name="Google Shape;521;p53"/>
          <p:cNvPicPr preferRelativeResize="0"/>
          <p:nvPr/>
        </p:nvPicPr>
        <p:blipFill rotWithShape="1">
          <a:blip r:embed="rId4">
            <a:alphaModFix/>
          </a:blip>
          <a:srcRect/>
          <a:stretch/>
        </p:blipFill>
        <p:spPr>
          <a:xfrm>
            <a:off x="4919662" y="685800"/>
            <a:ext cx="3386137" cy="2811462"/>
          </a:xfrm>
          <a:prstGeom prst="rect">
            <a:avLst/>
          </a:prstGeom>
          <a:noFill/>
          <a:ln>
            <a:noFill/>
          </a:ln>
        </p:spPr>
      </p:pic>
      <p:pic>
        <p:nvPicPr>
          <p:cNvPr id="522" name="Google Shape;522;p53"/>
          <p:cNvPicPr preferRelativeResize="0"/>
          <p:nvPr/>
        </p:nvPicPr>
        <p:blipFill rotWithShape="1">
          <a:blip r:embed="rId5">
            <a:alphaModFix/>
          </a:blip>
          <a:srcRect/>
          <a:stretch/>
        </p:blipFill>
        <p:spPr>
          <a:xfrm>
            <a:off x="2667000" y="3730625"/>
            <a:ext cx="3482975" cy="2822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sp>
        <p:nvSpPr>
          <p:cNvPr id="528" name="Google Shape;528;p54"/>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13.2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Summary of Fast Ethernet implementations</a:t>
            </a:r>
            <a:endParaRPr/>
          </a:p>
        </p:txBody>
      </p:sp>
      <p:pic>
        <p:nvPicPr>
          <p:cNvPr id="529" name="Google Shape;529;p54"/>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530" name="Google Shape;530;p54"/>
          <p:cNvGrpSpPr/>
          <p:nvPr/>
        </p:nvGrpSpPr>
        <p:grpSpPr>
          <a:xfrm>
            <a:off x="231775" y="2613025"/>
            <a:ext cx="8432800" cy="1274762"/>
            <a:chOff x="232541" y="2613070"/>
            <a:chExt cx="8432616" cy="1275502"/>
          </a:xfrm>
        </p:grpSpPr>
        <p:pic>
          <p:nvPicPr>
            <p:cNvPr id="531" name="Google Shape;531;p54"/>
            <p:cNvPicPr preferRelativeResize="0"/>
            <p:nvPr/>
          </p:nvPicPr>
          <p:blipFill rotWithShape="1">
            <a:blip r:embed="rId4">
              <a:alphaModFix/>
            </a:blip>
            <a:srcRect/>
            <a:stretch/>
          </p:blipFill>
          <p:spPr>
            <a:xfrm>
              <a:off x="232541" y="2613071"/>
              <a:ext cx="8432616" cy="1275501"/>
            </a:xfrm>
            <a:prstGeom prst="rect">
              <a:avLst/>
            </a:prstGeom>
            <a:noFill/>
            <a:ln>
              <a:noFill/>
            </a:ln>
          </p:spPr>
        </p:pic>
        <p:sp>
          <p:nvSpPr>
            <p:cNvPr id="532" name="Google Shape;532;p54"/>
            <p:cNvSpPr txBox="1"/>
            <p:nvPr/>
          </p:nvSpPr>
          <p:spPr>
            <a:xfrm>
              <a:off x="381000" y="2613070"/>
              <a:ext cx="8138160" cy="118872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533" name="Google Shape;533;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 name="Google Shape;133;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5" name="Google Shape;135;p19"/>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13: Objective (continued)</a:t>
            </a:r>
            <a:endParaRPr/>
          </a:p>
        </p:txBody>
      </p:sp>
      <p:sp>
        <p:nvSpPr>
          <p:cNvPr id="136" name="Google Shape;136;p19"/>
          <p:cNvSpPr txBox="1"/>
          <p:nvPr/>
        </p:nvSpPr>
        <p:spPr>
          <a:xfrm>
            <a:off x="98425" y="1066800"/>
            <a:ext cx="8686800" cy="1981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describes the Fast Ethernet, the second generation, which can still be seen in many places. The section first describes the changes in the MAC sublayer. The section then discusses the physical layer and the implementation of this generation.</a:t>
            </a:r>
            <a:endParaRPr/>
          </a:p>
        </p:txBody>
      </p:sp>
      <p:sp>
        <p:nvSpPr>
          <p:cNvPr id="137" name="Google Shape;137;p19"/>
          <p:cNvSpPr txBox="1"/>
          <p:nvPr/>
        </p:nvSpPr>
        <p:spPr>
          <a:xfrm>
            <a:off x="250825" y="3200400"/>
            <a:ext cx="8686800" cy="1219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fourth section discusses the Gigabit Ethernet, with the rate of 1 gigabit per second. The section first describes the MAC sublayer. It then moves to the physical layer and implementation.</a:t>
            </a:r>
            <a:endParaRPr/>
          </a:p>
        </p:txBody>
      </p:sp>
      <p:sp>
        <p:nvSpPr>
          <p:cNvPr id="138" name="Google Shape;138;p19"/>
          <p:cNvSpPr txBox="1"/>
          <p:nvPr/>
        </p:nvSpPr>
        <p:spPr>
          <a:xfrm>
            <a:off x="152400" y="4876800"/>
            <a:ext cx="8686800" cy="1219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fifth section touches on the 10 Gigabit Ethernet. This is a new technology that can be used both for a backbone LAN or as a MAN (metropolitan area network).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 calcmode="lin" valueType="num">
                                      <p:cBhvr additive="base">
                                        <p:cTn id="7" dur="1000"/>
                                        <p:tgtEl>
                                          <p:spTgt spid="136">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6">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37">
                                            <p:txEl>
                                              <p:pRg st="0" end="0"/>
                                            </p:txEl>
                                          </p:spTgt>
                                        </p:tgtEl>
                                        <p:attrNameLst>
                                          <p:attrName>style.visibility</p:attrName>
                                        </p:attrNameLst>
                                      </p:cBhvr>
                                      <p:to>
                                        <p:strVal val="visible"/>
                                      </p:to>
                                    </p:set>
                                    <p:anim calcmode="lin" valueType="num">
                                      <p:cBhvr additive="base">
                                        <p:cTn id="13" dur="1000"/>
                                        <p:tgtEl>
                                          <p:spTgt spid="137">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37">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38">
                                            <p:txEl>
                                              <p:pRg st="0" end="0"/>
                                            </p:txEl>
                                          </p:spTgt>
                                        </p:tgtEl>
                                        <p:attrNameLst>
                                          <p:attrName>style.visibility</p:attrName>
                                        </p:attrNameLst>
                                      </p:cBhvr>
                                      <p:to>
                                        <p:strVal val="visible"/>
                                      </p:to>
                                    </p:set>
                                    <p:anim calcmode="lin" valueType="num">
                                      <p:cBhvr additive="base">
                                        <p:cTn id="19" dur="1000"/>
                                        <p:tgtEl>
                                          <p:spTgt spid="138">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38">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sp>
        <p:nvSpPr>
          <p:cNvPr id="539" name="Google Shape;539;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40</a:t>
            </a:fld>
            <a:endParaRPr/>
          </a:p>
        </p:txBody>
      </p:sp>
      <p:sp>
        <p:nvSpPr>
          <p:cNvPr id="540" name="Google Shape;540;p5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1" name="Google Shape;541;p55"/>
          <p:cNvSpPr txBox="1"/>
          <p:nvPr/>
        </p:nvSpPr>
        <p:spPr>
          <a:xfrm>
            <a:off x="228600" y="406400"/>
            <a:ext cx="548322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13-4   GIGABIT  ETHERNET</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542" name="Google Shape;542;p5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3" name="Google Shape;543;p55"/>
          <p:cNvSpPr txBox="1"/>
          <p:nvPr/>
        </p:nvSpPr>
        <p:spPr>
          <a:xfrm>
            <a:off x="381000" y="1658937"/>
            <a:ext cx="80772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The need for an even higher data rate resulted in the design of the Gigabit Ethernet Protocol (1000 Mbps). The IEEE committee calls it the Standard 802.3z. The goals of the Gigabit Ethernet were to upgrade the data rate to 1 Gbps, but keep the address length, the frame format, and the maximum and minimum frame length the same.</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8"/>
        <p:cNvGrpSpPr/>
        <p:nvPr/>
      </p:nvGrpSpPr>
      <p:grpSpPr>
        <a:xfrm>
          <a:off x="0" y="0"/>
          <a:ext cx="0" cy="0"/>
          <a:chOff x="0" y="0"/>
          <a:chExt cx="0" cy="0"/>
        </a:xfrm>
      </p:grpSpPr>
      <p:sp>
        <p:nvSpPr>
          <p:cNvPr id="549" name="Google Shape;549;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41</a:t>
            </a:fld>
            <a:endParaRPr/>
          </a:p>
        </p:txBody>
      </p:sp>
      <p:sp>
        <p:nvSpPr>
          <p:cNvPr id="550" name="Google Shape;550;p5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1" name="Google Shape;551;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2" name="Google Shape;552;p5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3" name="Google Shape;553;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4" name="Google Shape;554;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5" name="Google Shape;555;p5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6" name="Google Shape;556;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7" name="Google Shape;557;p56"/>
          <p:cNvSpPr txBox="1"/>
          <p:nvPr/>
        </p:nvSpPr>
        <p:spPr>
          <a:xfrm>
            <a:off x="1143000"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13.4.1  MAC Sublayer</a:t>
            </a:r>
            <a:endParaRPr/>
          </a:p>
        </p:txBody>
      </p:sp>
      <p:sp>
        <p:nvSpPr>
          <p:cNvPr id="558" name="Google Shape;558;p56"/>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 main consideration in the evolution of Ethernet was to keep the MAC sublayer untouched. However, to achieve a data rate of 1 </a:t>
            </a:r>
            <a:r>
              <a:rPr lang="en-US" sz="2800" b="1" i="1" u="none" dirty="0" err="1">
                <a:solidFill>
                  <a:srgbClr val="00B0F0"/>
                </a:solidFill>
                <a:latin typeface="Times New Roman"/>
                <a:ea typeface="Times New Roman"/>
                <a:cs typeface="Times New Roman"/>
                <a:sym typeface="Times New Roman"/>
              </a:rPr>
              <a:t>Gbps</a:t>
            </a:r>
            <a:r>
              <a:rPr lang="en-US" sz="2800" b="1" i="1" u="none" dirty="0">
                <a:solidFill>
                  <a:srgbClr val="00B0F0"/>
                </a:solidFill>
                <a:latin typeface="Times New Roman"/>
                <a:ea typeface="Times New Roman"/>
                <a:cs typeface="Times New Roman"/>
                <a:sym typeface="Times New Roman"/>
              </a:rPr>
              <a:t>, this was no longer possible. </a:t>
            </a:r>
            <a:r>
              <a:rPr lang="en-US" sz="2800" b="1" i="1" u="none" dirty="0">
                <a:solidFill>
                  <a:schemeClr val="dk1"/>
                </a:solidFill>
                <a:latin typeface="Times New Roman"/>
                <a:ea typeface="Times New Roman"/>
                <a:cs typeface="Times New Roman"/>
                <a:sym typeface="Times New Roman"/>
              </a:rPr>
              <a:t>Gigabit Ethernet has two distinctive approaches for medium access: half-duplex and full-duplex. </a:t>
            </a:r>
            <a:r>
              <a:rPr lang="en-US" sz="2800" b="1" i="1" u="none" dirty="0">
                <a:solidFill>
                  <a:srgbClr val="00B0F0"/>
                </a:solidFill>
                <a:latin typeface="Times New Roman"/>
                <a:ea typeface="Times New Roman"/>
                <a:cs typeface="Times New Roman"/>
                <a:sym typeface="Times New Roman"/>
              </a:rPr>
              <a:t>Almost all implementations of Gigabit Ethernet follow the full-duplex </a:t>
            </a:r>
            <a:r>
              <a:rPr lang="en-US" sz="2800" b="1" i="1" u="none" dirty="0">
                <a:solidFill>
                  <a:schemeClr val="dk1"/>
                </a:solidFill>
                <a:latin typeface="Times New Roman"/>
                <a:ea typeface="Times New Roman"/>
                <a:cs typeface="Times New Roman"/>
                <a:sym typeface="Times New Roman"/>
              </a:rPr>
              <a:t>approach, so we mostly ignore the half-duplex mode.</a:t>
            </a:r>
            <a:endParaRP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3"/>
        <p:cNvGrpSpPr/>
        <p:nvPr/>
      </p:nvGrpSpPr>
      <p:grpSpPr>
        <a:xfrm>
          <a:off x="0" y="0"/>
          <a:ext cx="0" cy="0"/>
          <a:chOff x="0" y="0"/>
          <a:chExt cx="0" cy="0"/>
        </a:xfrm>
      </p:grpSpPr>
      <p:sp>
        <p:nvSpPr>
          <p:cNvPr id="564" name="Google Shape;564;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42</a:t>
            </a:fld>
            <a:endParaRPr/>
          </a:p>
        </p:txBody>
      </p:sp>
      <p:sp>
        <p:nvSpPr>
          <p:cNvPr id="565" name="Google Shape;565;p5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6" name="Google Shape;566;p5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7" name="Google Shape;567;p5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8" name="Google Shape;568;p5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9" name="Google Shape;569;p5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0" name="Google Shape;570;p5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1" name="Google Shape;571;p5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2" name="Google Shape;572;p57"/>
          <p:cNvSpPr txBox="1"/>
          <p:nvPr/>
        </p:nvSpPr>
        <p:spPr>
          <a:xfrm>
            <a:off x="1143000"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13.4.2  Physical Layer</a:t>
            </a:r>
            <a:endParaRPr/>
          </a:p>
        </p:txBody>
      </p:sp>
      <p:sp>
        <p:nvSpPr>
          <p:cNvPr id="573" name="Google Shape;573;p57"/>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physical layer in Gigabit Ethernet is more complicated than that in Standard or Fast Ethernet. We briefly discuss some features of this layer.</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8"/>
        <p:cNvGrpSpPr/>
        <p:nvPr/>
      </p:nvGrpSpPr>
      <p:grpSpPr>
        <a:xfrm>
          <a:off x="0" y="0"/>
          <a:ext cx="0" cy="0"/>
          <a:chOff x="0" y="0"/>
          <a:chExt cx="0" cy="0"/>
        </a:xfrm>
      </p:grpSpPr>
      <p:sp>
        <p:nvSpPr>
          <p:cNvPr id="579" name="Google Shape;579;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43</a:t>
            </a:fld>
            <a:endParaRPr/>
          </a:p>
        </p:txBody>
      </p:sp>
      <p:sp>
        <p:nvSpPr>
          <p:cNvPr id="580" name="Google Shape;580;p5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13.17:  </a:t>
            </a:r>
            <a:r>
              <a:rPr lang="en-US" sz="2000" b="1" i="1" u="none">
                <a:solidFill>
                  <a:schemeClr val="dk1"/>
                </a:solidFill>
                <a:latin typeface="Times"/>
                <a:ea typeface="Times"/>
                <a:cs typeface="Times"/>
                <a:sym typeface="Times"/>
              </a:rPr>
              <a:t>Encoding in Gigabit Ethernet</a:t>
            </a:r>
            <a:endParaRPr/>
          </a:p>
        </p:txBody>
      </p:sp>
      <p:pic>
        <p:nvPicPr>
          <p:cNvPr id="581" name="Google Shape;581;p58"/>
          <p:cNvPicPr preferRelativeResize="0"/>
          <p:nvPr/>
        </p:nvPicPr>
        <p:blipFill rotWithShape="1">
          <a:blip r:embed="rId3">
            <a:alphaModFix/>
          </a:blip>
          <a:srcRect/>
          <a:stretch/>
        </p:blipFill>
        <p:spPr>
          <a:xfrm>
            <a:off x="381000" y="979487"/>
            <a:ext cx="3849687" cy="3135312"/>
          </a:xfrm>
          <a:prstGeom prst="rect">
            <a:avLst/>
          </a:prstGeom>
          <a:noFill/>
          <a:ln>
            <a:noFill/>
          </a:ln>
        </p:spPr>
      </p:pic>
      <p:pic>
        <p:nvPicPr>
          <p:cNvPr id="582" name="Google Shape;582;p58"/>
          <p:cNvPicPr preferRelativeResize="0"/>
          <p:nvPr/>
        </p:nvPicPr>
        <p:blipFill rotWithShape="1">
          <a:blip r:embed="rId4">
            <a:alphaModFix/>
          </a:blip>
          <a:srcRect/>
          <a:stretch/>
        </p:blipFill>
        <p:spPr>
          <a:xfrm>
            <a:off x="4816475" y="3460750"/>
            <a:ext cx="3946525" cy="3168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7"/>
        <p:cNvGrpSpPr/>
        <p:nvPr/>
      </p:nvGrpSpPr>
      <p:grpSpPr>
        <a:xfrm>
          <a:off x="0" y="0"/>
          <a:ext cx="0" cy="0"/>
          <a:chOff x="0" y="0"/>
          <a:chExt cx="0" cy="0"/>
        </a:xfrm>
      </p:grpSpPr>
      <p:sp>
        <p:nvSpPr>
          <p:cNvPr id="588" name="Google Shape;588;p59"/>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13.3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Summary of Gigabit Ethernet implementations</a:t>
            </a:r>
            <a:endParaRPr/>
          </a:p>
        </p:txBody>
      </p:sp>
      <p:pic>
        <p:nvPicPr>
          <p:cNvPr id="589" name="Google Shape;589;p59"/>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590" name="Google Shape;590;p59"/>
          <p:cNvGrpSpPr/>
          <p:nvPr/>
        </p:nvGrpSpPr>
        <p:grpSpPr>
          <a:xfrm>
            <a:off x="228600" y="2667000"/>
            <a:ext cx="8386762" cy="1549400"/>
            <a:chOff x="461141" y="2666999"/>
            <a:chExt cx="8386869" cy="1549368"/>
          </a:xfrm>
        </p:grpSpPr>
        <p:pic>
          <p:nvPicPr>
            <p:cNvPr id="591" name="Google Shape;591;p59"/>
            <p:cNvPicPr preferRelativeResize="0"/>
            <p:nvPr/>
          </p:nvPicPr>
          <p:blipFill rotWithShape="1">
            <a:blip r:embed="rId4">
              <a:alphaModFix/>
            </a:blip>
            <a:srcRect/>
            <a:stretch/>
          </p:blipFill>
          <p:spPr>
            <a:xfrm>
              <a:off x="461141" y="2667000"/>
              <a:ext cx="8386869" cy="1549367"/>
            </a:xfrm>
            <a:prstGeom prst="rect">
              <a:avLst/>
            </a:prstGeom>
            <a:noFill/>
            <a:ln>
              <a:noFill/>
            </a:ln>
          </p:spPr>
        </p:pic>
        <p:sp>
          <p:nvSpPr>
            <p:cNvPr id="592" name="Google Shape;592;p59"/>
            <p:cNvSpPr txBox="1"/>
            <p:nvPr/>
          </p:nvSpPr>
          <p:spPr>
            <a:xfrm>
              <a:off x="624840" y="2666999"/>
              <a:ext cx="8138160" cy="1447801"/>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593" name="Google Shape;593;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45</a:t>
            </a:fld>
            <a:endParaRPr/>
          </a:p>
        </p:txBody>
      </p:sp>
      <p:sp>
        <p:nvSpPr>
          <p:cNvPr id="600" name="Google Shape;600;p6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1" name="Google Shape;601;p60"/>
          <p:cNvSpPr txBox="1"/>
          <p:nvPr/>
        </p:nvSpPr>
        <p:spPr>
          <a:xfrm>
            <a:off x="228600" y="406400"/>
            <a:ext cx="592296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13-5   10-GIGABIT EHTERNET</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602" name="Google Shape;602;p6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3" name="Google Shape;603;p60"/>
          <p:cNvSpPr txBox="1"/>
          <p:nvPr/>
        </p:nvSpPr>
        <p:spPr>
          <a:xfrm>
            <a:off x="381000" y="1658937"/>
            <a:ext cx="80772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In recent years, there has been another look into the Ethernet for use in metropolitan areas. The idea is to extend the technology, the data rate, and the coverage distance so that the Ethernet can be used as LAN and MAN (metropolitan area network). The IEEE committee created 10 Gigabit Ethernet and called it Standard 802.3ae. </a:t>
            </a: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8"/>
        <p:cNvGrpSpPr/>
        <p:nvPr/>
      </p:nvGrpSpPr>
      <p:grpSpPr>
        <a:xfrm>
          <a:off x="0" y="0"/>
          <a:ext cx="0" cy="0"/>
          <a:chOff x="0" y="0"/>
          <a:chExt cx="0" cy="0"/>
        </a:xfrm>
      </p:grpSpPr>
      <p:sp>
        <p:nvSpPr>
          <p:cNvPr id="609" name="Google Shape;609;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46</a:t>
            </a:fld>
            <a:endParaRPr/>
          </a:p>
        </p:txBody>
      </p:sp>
      <p:sp>
        <p:nvSpPr>
          <p:cNvPr id="610" name="Google Shape;610;p6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1" name="Google Shape;611;p6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2" name="Google Shape;612;p6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3" name="Google Shape;613;p6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4" name="Google Shape;614;p6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5" name="Google Shape;615;p6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6" name="Google Shape;616;p6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7" name="Google Shape;617;p61"/>
          <p:cNvSpPr txBox="1"/>
          <p:nvPr/>
        </p:nvSpPr>
        <p:spPr>
          <a:xfrm>
            <a:off x="1106487" y="0"/>
            <a:ext cx="4552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13.5.1  Implementation</a:t>
            </a:r>
            <a:endParaRPr/>
          </a:p>
        </p:txBody>
      </p:sp>
      <p:sp>
        <p:nvSpPr>
          <p:cNvPr id="618" name="Google Shape;618;p61"/>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10 Gigabit Ethernet operates only in full-duplex mode, which means there is no need for contention; CSMA/CD is not used in 10 Gigabit Ethernet. Four implementations are the most common: 10GBase-SR, 10GBase-LR, 10GBase-EW, and 10GBase-X4</a:t>
            </a:r>
            <a:r>
              <a:rPr lang="en-US" sz="2800" b="1" i="1" u="none" dirty="0">
                <a:solidFill>
                  <a:schemeClr val="dk1"/>
                </a:solidFill>
                <a:latin typeface="Times New Roman"/>
                <a:ea typeface="Times New Roman"/>
                <a:cs typeface="Times New Roman"/>
                <a:sym typeface="Times New Roman"/>
              </a:rPr>
              <a:t>. Table 13.4 shows a summary of the 10 Gigabit Ethernet implementations. We discussed the encoding in Chapter 4.</a:t>
            </a:r>
            <a:endParaRP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3"/>
        <p:cNvGrpSpPr/>
        <p:nvPr/>
      </p:nvGrpSpPr>
      <p:grpSpPr>
        <a:xfrm>
          <a:off x="0" y="0"/>
          <a:ext cx="0" cy="0"/>
          <a:chOff x="0" y="0"/>
          <a:chExt cx="0" cy="0"/>
        </a:xfrm>
      </p:grpSpPr>
      <p:sp>
        <p:nvSpPr>
          <p:cNvPr id="624" name="Google Shape;624;p62"/>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13.4</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Summary of 10-Gigabit Ethernet implementations</a:t>
            </a:r>
            <a:endParaRPr/>
          </a:p>
        </p:txBody>
      </p:sp>
      <p:pic>
        <p:nvPicPr>
          <p:cNvPr id="625" name="Google Shape;625;p62"/>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626" name="Google Shape;626;p62"/>
          <p:cNvGrpSpPr/>
          <p:nvPr/>
        </p:nvGrpSpPr>
        <p:grpSpPr>
          <a:xfrm>
            <a:off x="357187" y="2667000"/>
            <a:ext cx="8296275" cy="1595437"/>
            <a:chOff x="357392" y="2667000"/>
            <a:chExt cx="8295376" cy="1594937"/>
          </a:xfrm>
        </p:grpSpPr>
        <p:pic>
          <p:nvPicPr>
            <p:cNvPr id="627" name="Google Shape;627;p62"/>
            <p:cNvPicPr preferRelativeResize="0"/>
            <p:nvPr/>
          </p:nvPicPr>
          <p:blipFill rotWithShape="1">
            <a:blip r:embed="rId4">
              <a:alphaModFix/>
            </a:blip>
            <a:srcRect/>
            <a:stretch/>
          </p:blipFill>
          <p:spPr>
            <a:xfrm>
              <a:off x="357392" y="2667000"/>
              <a:ext cx="8295376" cy="1594937"/>
            </a:xfrm>
            <a:prstGeom prst="rect">
              <a:avLst/>
            </a:prstGeom>
            <a:noFill/>
            <a:ln>
              <a:noFill/>
            </a:ln>
          </p:spPr>
        </p:pic>
        <p:sp>
          <p:nvSpPr>
            <p:cNvPr id="628" name="Google Shape;628;p62"/>
            <p:cNvSpPr txBox="1"/>
            <p:nvPr/>
          </p:nvSpPr>
          <p:spPr>
            <a:xfrm>
              <a:off x="381000" y="2743199"/>
              <a:ext cx="8138160" cy="1447801"/>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29" name="Google Shape;629;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47</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5</a:t>
            </a:fld>
            <a:endParaRPr/>
          </a:p>
        </p:txBody>
      </p:sp>
      <p:sp>
        <p:nvSpPr>
          <p:cNvPr id="145" name="Google Shape;145;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6" name="Google Shape;146;p20"/>
          <p:cNvSpPr txBox="1"/>
          <p:nvPr/>
        </p:nvSpPr>
        <p:spPr>
          <a:xfrm>
            <a:off x="228600" y="406400"/>
            <a:ext cx="5962650"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13-1   ETHERNET PROTOCOL</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7" name="Google Shape;147;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8" name="Google Shape;148;p20"/>
          <p:cNvSpPr txBox="1"/>
          <p:nvPr/>
        </p:nvSpPr>
        <p:spPr>
          <a:xfrm>
            <a:off x="381000" y="1658937"/>
            <a:ext cx="80772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The data-link layer and the physical layer are the territory of the local and wide area networks. </a:t>
            </a:r>
            <a:r>
              <a:rPr lang="en-US" sz="3200" b="1" i="1" u="none" dirty="0">
                <a:solidFill>
                  <a:schemeClr val="dk1"/>
                </a:solidFill>
                <a:latin typeface="Times"/>
                <a:ea typeface="Times"/>
                <a:cs typeface="Times"/>
                <a:sym typeface="Times"/>
              </a:rPr>
              <a:t>This means that when we discuss these two layers, we are talking about networks that are using them. As we see in this and the following two chapters, we can have wired or wireless networks. We discuss wired networks in this chapter and the next.</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6</a:t>
            </a:fld>
            <a:endParaRPr/>
          </a:p>
        </p:txBody>
      </p:sp>
      <p:sp>
        <p:nvSpPr>
          <p:cNvPr id="155" name="Google Shape;155;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6" name="Google Shape;156;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7" name="Google Shape;157;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8" name="Google Shape;158;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9" name="Google Shape;159;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0" name="Google Shape;160;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1" name="Google Shape;161;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21"/>
          <p:cNvSpPr txBox="1"/>
          <p:nvPr/>
        </p:nvSpPr>
        <p:spPr>
          <a:xfrm>
            <a:off x="1143000" y="0"/>
            <a:ext cx="5137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13.13.1  IEEE Project 802</a:t>
            </a:r>
            <a:endParaRPr/>
          </a:p>
        </p:txBody>
      </p:sp>
      <p:sp>
        <p:nvSpPr>
          <p:cNvPr id="163" name="Google Shape;163;p21"/>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In 1985, the Computer Society of the IEEE started a project, called Project 802, to set standards to enable intercommunication among equipment from a variety of manufacturers. Project 802 does not seek to replace any part of the OSI model or TCP/IP protocol suite. Instead, it is a way of specifying functions of the physical layer and the data-link layer of major LAN protocols. The relationship of the 802 Standard to the TCP/IP protocol suite is shown in Figure 13.13.</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7</a:t>
            </a:fld>
            <a:endParaRPr/>
          </a:p>
        </p:txBody>
      </p:sp>
      <p:sp>
        <p:nvSpPr>
          <p:cNvPr id="170" name="Google Shape;170;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13.1:  </a:t>
            </a:r>
            <a:r>
              <a:rPr lang="en-US" sz="2000" b="1" i="1" u="none">
                <a:solidFill>
                  <a:schemeClr val="dk1"/>
                </a:solidFill>
                <a:latin typeface="Times"/>
                <a:ea typeface="Times"/>
                <a:cs typeface="Times"/>
                <a:sym typeface="Times"/>
              </a:rPr>
              <a:t>IEEE standard for LANs</a:t>
            </a:r>
            <a:endParaRPr/>
          </a:p>
        </p:txBody>
      </p:sp>
      <p:pic>
        <p:nvPicPr>
          <p:cNvPr id="171" name="Google Shape;171;p22"/>
          <p:cNvPicPr preferRelativeResize="0"/>
          <p:nvPr/>
        </p:nvPicPr>
        <p:blipFill rotWithShape="1">
          <a:blip r:embed="rId3">
            <a:alphaModFix/>
          </a:blip>
          <a:srcRect/>
          <a:stretch/>
        </p:blipFill>
        <p:spPr>
          <a:xfrm>
            <a:off x="625475" y="2244725"/>
            <a:ext cx="7680325" cy="3165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2000"/>
                                        <p:tgtEl>
                                          <p:spTgt spid="171"/>
                                        </p:tgtEl>
                                        <p:attrNameLst>
                                          <p:attrName>ppt_w</p:attrName>
                                        </p:attrNameLst>
                                      </p:cBhvr>
                                      <p:tavLst>
                                        <p:tav tm="0">
                                          <p:val>
                                            <p:strVal val="0"/>
                                          </p:val>
                                        </p:tav>
                                        <p:tav tm="100000">
                                          <p:val>
                                            <p:strVal val="#ppt_w"/>
                                          </p:val>
                                        </p:tav>
                                      </p:tavLst>
                                    </p:anim>
                                    <p:anim calcmode="lin" valueType="num">
                                      <p:cBhvr additive="base">
                                        <p:cTn id="8" dur="2000"/>
                                        <p:tgtEl>
                                          <p:spTgt spid="1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8</a:t>
            </a:fld>
            <a:endParaRPr/>
          </a:p>
        </p:txBody>
      </p:sp>
      <p:sp>
        <p:nvSpPr>
          <p:cNvPr id="178" name="Google Shape;178;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9" name="Google Shape;179;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0" name="Google Shape;180;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1" name="Google Shape;181;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2" name="Google Shape;182;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3" name="Google Shape;183;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4" name="Google Shape;184;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5" name="Google Shape;185;p23"/>
          <p:cNvSpPr txBox="1"/>
          <p:nvPr/>
        </p:nvSpPr>
        <p:spPr>
          <a:xfrm>
            <a:off x="1143000" y="0"/>
            <a:ext cx="5403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13.13.2  Ethernet Evolution</a:t>
            </a:r>
            <a:endParaRPr/>
          </a:p>
        </p:txBody>
      </p:sp>
      <p:sp>
        <p:nvSpPr>
          <p:cNvPr id="186" name="Google Shape;186;p23"/>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Ethernet LAN was developed in the 1970s by Robert Metcalfe and David Boggs. Since then, it has gone through four generations: Standard Ethernet (10 Mbps), Fast Ethernet (100 Mbps), Gigabit Ethernet (1 Gbps), and 10 Gigabit Ethernet (10 Gbps), as shown in Figure 13.2. We briefly discuss all these generations.</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13.</a:t>
            </a:r>
            <a:fld id="{00000000-1234-1234-1234-123412341234}" type="slidenum">
              <a:rPr lang="en-US" sz="1200" b="1" i="0" u="none">
                <a:solidFill>
                  <a:schemeClr val="dk1"/>
                </a:solidFill>
                <a:latin typeface="Arial"/>
                <a:ea typeface="Arial"/>
                <a:cs typeface="Arial"/>
                <a:sym typeface="Arial"/>
              </a:rPr>
              <a:t>9</a:t>
            </a:fld>
            <a:endParaRPr/>
          </a:p>
        </p:txBody>
      </p:sp>
      <p:sp>
        <p:nvSpPr>
          <p:cNvPr id="193" name="Google Shape;193;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13.2 :  </a:t>
            </a:r>
            <a:r>
              <a:rPr lang="en-US" sz="2000" b="1" i="1" u="none">
                <a:solidFill>
                  <a:schemeClr val="dk1"/>
                </a:solidFill>
                <a:latin typeface="Times"/>
                <a:ea typeface="Times"/>
                <a:cs typeface="Times"/>
                <a:sym typeface="Times"/>
              </a:rPr>
              <a:t>Ethernet evolution</a:t>
            </a:r>
            <a:endParaRPr/>
          </a:p>
        </p:txBody>
      </p:sp>
      <p:pic>
        <p:nvPicPr>
          <p:cNvPr id="194" name="Google Shape;194;p24"/>
          <p:cNvPicPr preferRelativeResize="0"/>
          <p:nvPr/>
        </p:nvPicPr>
        <p:blipFill rotWithShape="1">
          <a:blip r:embed="rId3">
            <a:alphaModFix/>
          </a:blip>
          <a:srcRect/>
          <a:stretch/>
        </p:blipFill>
        <p:spPr>
          <a:xfrm>
            <a:off x="557212" y="2286000"/>
            <a:ext cx="7977187" cy="2230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225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1896</Words>
  <Application>Microsoft Office PowerPoint</Application>
  <PresentationFormat>On-screen Show (4:3)</PresentationFormat>
  <Paragraphs>192</Paragraphs>
  <Slides>47</Slides>
  <Notes>47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Times New Roman</vt:lpstr>
      <vt:lpstr>Arial</vt:lpstr>
      <vt:lpstr>Noto Sans Symbols</vt:lpstr>
      <vt:lpstr>Courier New</vt:lpstr>
      <vt:lpstr>Times</vt:lpstr>
      <vt:lpstr>Tahoma</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3</cp:revision>
  <dcterms:modified xsi:type="dcterms:W3CDTF">2024-05-25T16:45:26Z</dcterms:modified>
</cp:coreProperties>
</file>